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361" r:id="rId3"/>
    <p:sldId id="346" r:id="rId4"/>
    <p:sldId id="343" r:id="rId5"/>
    <p:sldId id="363" r:id="rId6"/>
    <p:sldId id="350" r:id="rId7"/>
    <p:sldId id="362" r:id="rId8"/>
    <p:sldId id="364" r:id="rId9"/>
    <p:sldId id="365" r:id="rId10"/>
    <p:sldId id="369" r:id="rId11"/>
    <p:sldId id="366" r:id="rId12"/>
    <p:sldId id="326" r:id="rId13"/>
    <p:sldId id="348" r:id="rId14"/>
    <p:sldId id="355" r:id="rId15"/>
    <p:sldId id="367" r:id="rId16"/>
    <p:sldId id="351" r:id="rId17"/>
    <p:sldId id="356" r:id="rId18"/>
    <p:sldId id="354" r:id="rId19"/>
    <p:sldId id="352" r:id="rId20"/>
    <p:sldId id="370" r:id="rId21"/>
    <p:sldId id="307" r:id="rId22"/>
    <p:sldId id="315" r:id="rId23"/>
    <p:sldId id="312" r:id="rId24"/>
    <p:sldId id="320" r:id="rId25"/>
    <p:sldId id="310" r:id="rId26"/>
    <p:sldId id="305" r:id="rId27"/>
    <p:sldId id="368" r:id="rId28"/>
    <p:sldId id="314" r:id="rId29"/>
    <p:sldId id="345" r:id="rId30"/>
    <p:sldId id="336" r:id="rId31"/>
    <p:sldId id="331" r:id="rId32"/>
    <p:sldId id="353" r:id="rId33"/>
    <p:sldId id="349" r:id="rId34"/>
    <p:sldId id="360" r:id="rId35"/>
    <p:sldId id="357" r:id="rId36"/>
    <p:sldId id="333" r:id="rId37"/>
    <p:sldId id="358" r:id="rId38"/>
    <p:sldId id="359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0987" autoAdjust="0"/>
  </p:normalViewPr>
  <p:slideViewPr>
    <p:cSldViewPr snapToGrid="0">
      <p:cViewPr varScale="1">
        <p:scale>
          <a:sx n="44" d="100"/>
          <a:sy n="44" d="100"/>
        </p:scale>
        <p:origin x="17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  <a:p>
            <a:r>
              <a:rPr lang="en-US" dirty="0"/>
              <a:t>Remind everyone to introduce themselves via the chat window, in the event someone forgets to do so.  Create a list of all attendees OR take a screenshot.</a:t>
            </a:r>
          </a:p>
        </p:txBody>
      </p:sp>
    </p:spTree>
    <p:extLst>
      <p:ext uri="{BB962C8B-B14F-4D97-AF65-F5344CB8AC3E}">
        <p14:creationId xmlns:p14="http://schemas.microsoft.com/office/powerpoint/2010/main" val="66821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0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/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idx="13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4984750" y="2749550"/>
            <a:ext cx="7937500" cy="9238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>
            <a:spLocks noGrp="1"/>
          </p:cNvSpPr>
          <p:nvPr>
            <p:ph type="pic" idx="13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677333" y="2973493"/>
            <a:ext cx="11650134" cy="2069043"/>
          </a:xfrm>
          <a:prstGeom prst="rect">
            <a:avLst/>
          </a:prstGeom>
        </p:spPr>
        <p:txBody>
          <a:bodyPr lIns="27093" tIns="27093" rIns="27093" bIns="27093" anchor="b"/>
          <a:lstStyle>
            <a:lvl1pPr algn="ctr">
              <a:lnSpc>
                <a:spcPct val="90000"/>
              </a:lnSpc>
              <a:defRPr sz="8200" b="0" spc="-246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77333" y="7704763"/>
            <a:ext cx="11650134" cy="370163"/>
          </a:xfrm>
          <a:prstGeom prst="rect">
            <a:avLst/>
          </a:prstGeom>
        </p:spPr>
        <p:txBody>
          <a:bodyPr lIns="27093" tIns="27093" rIns="27093" bIns="27093"/>
          <a:lstStyle/>
          <a:p>
            <a: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/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7333" y="4944533"/>
            <a:ext cx="11650134" cy="1339922"/>
          </a:xfrm>
          <a:prstGeom prst="rect">
            <a:avLst/>
          </a:prstGeom>
        </p:spPr>
        <p:txBody>
          <a:bodyPr lIns="27093" tIns="27093" rIns="27093" bIns="27093"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9558" y="8163847"/>
            <a:ext cx="258911" cy="281010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>
              <a:defRPr sz="14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"/>
          <p:cNvSpPr txBox="1">
            <a:spLocks noGrp="1"/>
          </p:cNvSpPr>
          <p:nvPr>
            <p:ph type="body" sz="quarter" idx="13"/>
          </p:nvPr>
        </p:nvSpPr>
        <p:spPr>
          <a:xfrm>
            <a:off x="114221" y="8321040"/>
            <a:ext cx="10288694" cy="15240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647700" algn="l"/>
              </a:tabLst>
              <a:defRPr sz="1000">
                <a:solidFill>
                  <a:srgbClr val="87939D"/>
                </a:solidFill>
                <a:latin typeface="SF Hello Regular"/>
                <a:ea typeface="SF Hello Regular"/>
                <a:cs typeface="SF Hello Regular"/>
                <a:sym typeface="SF Hello Regular"/>
              </a:defRPr>
            </a:pPr>
            <a:endParaRPr/>
          </a:p>
        </p:txBody>
      </p:sp>
      <p:sp>
        <p:nvSpPr>
          <p:cNvPr id="182" name="Text"/>
          <p:cNvSpPr txBox="1">
            <a:spLocks noGrp="1"/>
          </p:cNvSpPr>
          <p:nvPr>
            <p:ph type="body" sz="quarter" idx="14"/>
          </p:nvPr>
        </p:nvSpPr>
        <p:spPr>
          <a:xfrm>
            <a:off x="609599" y="2316479"/>
            <a:ext cx="11785602" cy="790788"/>
          </a:xfrm>
          <a:prstGeom prst="rect">
            <a:avLst/>
          </a:prstGeom>
        </p:spPr>
        <p:txBody>
          <a:bodyPr lIns="27093" tIns="27093" rIns="27093" bIns="27093">
            <a:spAutoFit/>
          </a:bodyPr>
          <a:lstStyle/>
          <a:p>
            <a:pPr marL="0" indent="0" defTabSz="587022">
              <a:spcBef>
                <a:spcPts val="0"/>
              </a:spcBef>
              <a:buSzTx/>
              <a:buNone/>
              <a:defRPr sz="4800" spc="-96">
                <a:latin typeface="SF Hello Regular"/>
                <a:ea typeface="SF Hello Regular"/>
                <a:cs typeface="SF Hello Regular"/>
                <a:sym typeface="SF Hello Regular"/>
              </a:defRPr>
            </a:pPr>
            <a:endParaRPr/>
          </a:p>
        </p:txBody>
      </p:sp>
      <p:sp>
        <p:nvSpPr>
          <p:cNvPr id="183" name="Title Text"/>
          <p:cNvSpPr txBox="1">
            <a:spLocks noGrp="1"/>
          </p:cNvSpPr>
          <p:nvPr>
            <p:ph type="title"/>
          </p:nvPr>
        </p:nvSpPr>
        <p:spPr>
          <a:xfrm>
            <a:off x="609599" y="1219199"/>
            <a:ext cx="11785602" cy="1097281"/>
          </a:xfrm>
          <a:prstGeom prst="rect">
            <a:avLst/>
          </a:prstGeom>
        </p:spPr>
        <p:txBody>
          <a:bodyPr lIns="27093" tIns="27093" rIns="27093" bIns="27093" anchor="b">
            <a:noAutofit/>
          </a:bodyPr>
          <a:lstStyle>
            <a:lvl1pPr defTabSz="587022">
              <a:lnSpc>
                <a:spcPts val="5100"/>
              </a:lnSpc>
              <a:defRPr sz="4800" spc="-96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84" name="Body Level One…"/>
          <p:cNvSpPr txBox="1">
            <a:spLocks noGrp="1"/>
          </p:cNvSpPr>
          <p:nvPr>
            <p:ph type="body" idx="1"/>
          </p:nvPr>
        </p:nvSpPr>
        <p:spPr>
          <a:xfrm>
            <a:off x="615447" y="3305386"/>
            <a:ext cx="11785602" cy="4863255"/>
          </a:xfrm>
          <a:prstGeom prst="rect">
            <a:avLst/>
          </a:prstGeom>
        </p:spPr>
        <p:txBody>
          <a:bodyPr lIns="27093" tIns="27093" rIns="27093" bIns="27093">
            <a:noAutofit/>
          </a:bodyPr>
          <a:lstStyle>
            <a:lvl1pPr marL="224895" indent="-224895" defTabSz="650240">
              <a:lnSpc>
                <a:spcPct val="100000"/>
              </a:lnSpc>
              <a:spcBef>
                <a:spcPts val="1900"/>
              </a:spcBef>
              <a:buSzPct val="90000"/>
              <a:defRPr sz="3400" spc="-34">
                <a:latin typeface="SF Hello Regular"/>
                <a:ea typeface="SF Hello Regular"/>
                <a:cs typeface="SF Hello Regular"/>
                <a:sym typeface="SF Hello Regular"/>
              </a:defRPr>
            </a:lvl1pPr>
            <a:lvl2pPr marL="546100" indent="-215900" defTabSz="650240">
              <a:lnSpc>
                <a:spcPct val="100000"/>
              </a:lnSpc>
              <a:spcBef>
                <a:spcPts val="1700"/>
              </a:spcBef>
              <a:buSzPct val="80000"/>
              <a:buChar char="-"/>
              <a:defRPr sz="3400" spc="-34">
                <a:latin typeface="SF Hello Regular"/>
                <a:ea typeface="SF Hello Regular"/>
                <a:cs typeface="SF Hello Regular"/>
                <a:sym typeface="SF Hello Regular"/>
              </a:defRPr>
            </a:lvl2pPr>
            <a:lvl3pPr marL="860001" indent="-212301" defTabSz="650240">
              <a:lnSpc>
                <a:spcPct val="100000"/>
              </a:lnSpc>
              <a:spcBef>
                <a:spcPts val="1500"/>
              </a:spcBef>
              <a:buSzPct val="80000"/>
              <a:buChar char="-"/>
              <a:defRPr sz="3400" spc="-34">
                <a:latin typeface="SF Hello Regular"/>
                <a:ea typeface="SF Hello Regular"/>
                <a:cs typeface="SF Hello Regular"/>
                <a:sym typeface="SF Hello Regular"/>
              </a:defRPr>
            </a:lvl3pPr>
            <a:lvl4pPr marL="1168505" indent="-203305" defTabSz="650240">
              <a:lnSpc>
                <a:spcPct val="100000"/>
              </a:lnSpc>
              <a:spcBef>
                <a:spcPts val="1500"/>
              </a:spcBef>
              <a:buSzPct val="80000"/>
              <a:buChar char="-"/>
              <a:defRPr sz="3400" spc="-34">
                <a:latin typeface="SF Hello Regular"/>
                <a:ea typeface="SF Hello Regular"/>
                <a:cs typeface="SF Hello Regular"/>
                <a:sym typeface="SF Hello Regular"/>
              </a:defRPr>
            </a:lvl4pPr>
            <a:lvl5pPr marL="1468807" indent="-198807" defTabSz="650240">
              <a:lnSpc>
                <a:spcPct val="100000"/>
              </a:lnSpc>
              <a:spcBef>
                <a:spcPts val="1500"/>
              </a:spcBef>
              <a:buSzPct val="80000"/>
              <a:buChar char="-"/>
              <a:defRPr sz="3400" spc="-34">
                <a:latin typeface="SF Hello Regular"/>
                <a:ea typeface="SF Hello Regular"/>
                <a:cs typeface="SF Hello Regular"/>
                <a:sym typeface="SF Hell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746531" y="8175413"/>
            <a:ext cx="208151" cy="206588"/>
          </a:xfrm>
          <a:prstGeom prst="rect">
            <a:avLst/>
          </a:prstGeom>
        </p:spPr>
        <p:txBody>
          <a:bodyPr lIns="27093" tIns="27093" rIns="27093" bIns="27093" anchor="t"/>
          <a:lstStyle>
            <a:lvl1pPr algn="r">
              <a:tabLst>
                <a:tab pos="647700" algn="l"/>
              </a:tabLst>
              <a:defRPr sz="1000">
                <a:solidFill>
                  <a:srgbClr val="87939D"/>
                </a:solidFill>
                <a:latin typeface="SF Hello Regular"/>
                <a:ea typeface="SF Hello Regular"/>
                <a:cs typeface="SF Hello Regular"/>
                <a:sym typeface="SF Hello Regular"/>
              </a:defRPr>
            </a:lvl1pPr>
          </a:lstStyle>
          <a:p>
            <a:pPr defTabSz="91440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3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Rectangle"/>
          <p:cNvSpPr txBox="1">
            <a:spLocks noGrp="1"/>
          </p:cNvSpPr>
          <p:nvPr>
            <p:ph type="body" sz="quarter" idx="14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/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/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pPr>
            <a:endParaRPr/>
          </a:p>
        </p:txBody>
      </p:sp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>
            <a:spLocks noGrp="1"/>
          </p:cNvSpPr>
          <p:nvPr>
            <p:ph type="pic" idx="13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Rectangle"/>
          <p:cNvSpPr txBox="1">
            <a:spLocks noGrp="1"/>
          </p:cNvSpPr>
          <p:nvPr>
            <p:ph type="body" sz="quarter" idx="14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/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pPr>
            <a:endParaRPr/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/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/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pPr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0">
              <a:spcBef>
                <a:spcPts val="1300"/>
              </a:spcBef>
              <a:buSzTx/>
              <a:buNone/>
              <a:defRPr sz="3800" spc="-38"/>
            </a:lvl2pPr>
            <a:lvl3pPr marL="0" indent="0">
              <a:spcBef>
                <a:spcPts val="1300"/>
              </a:spcBef>
              <a:buSzTx/>
              <a:buNone/>
              <a:defRPr sz="3800" spc="-38"/>
            </a:lvl3pPr>
            <a:lvl4pPr marL="0" indent="0">
              <a:spcBef>
                <a:spcPts val="1300"/>
              </a:spcBef>
              <a:buSzTx/>
              <a:buNone/>
              <a:defRPr sz="3800" spc="-38"/>
            </a:lvl4pPr>
            <a:lvl5pPr marL="0" indent="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pPr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/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6" r:id="rId12"/>
    <p:sldLayoutId id="2147483667" r:id="rId13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vapolicy.virginia.edu/policy/SEC-045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vawise.box.com/s/tjqqxn6t05tbw73ci648lsl3zapmeydp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vawise.edu/student-life/student-governance/honor-system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resentation Title"/>
          <p:cNvSpPr txBox="1">
            <a:spLocks noGrp="1"/>
          </p:cNvSpPr>
          <p:nvPr>
            <p:ph type="title"/>
          </p:nvPr>
        </p:nvSpPr>
        <p:spPr>
          <a:xfrm>
            <a:off x="2174027" y="961840"/>
            <a:ext cx="11872360" cy="130975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Engaged Learning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+ Syllabus Basics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6" name="Welcome! Please enter on mute with video off and introduce yourself in the chat window."/>
          <p:cNvSpPr txBox="1"/>
          <p:nvPr/>
        </p:nvSpPr>
        <p:spPr>
          <a:xfrm>
            <a:off x="666977" y="5992781"/>
            <a:ext cx="11872360" cy="3683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pPr algn="ctr"/>
            <a:r>
              <a:rPr dirty="0">
                <a:solidFill>
                  <a:srgbClr val="FF0000"/>
                </a:solidFill>
              </a:rPr>
              <a:t>Welcome! 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dirty="0">
                <a:solidFill>
                  <a:schemeClr val="tx1"/>
                </a:solidFill>
              </a:rPr>
              <a:t>Please </a:t>
            </a:r>
            <a:r>
              <a:rPr lang="en-US" dirty="0">
                <a:solidFill>
                  <a:schemeClr val="tx1"/>
                </a:solidFill>
              </a:rPr>
              <a:t>stay on </a:t>
            </a:r>
            <a:r>
              <a:rPr dirty="0">
                <a:solidFill>
                  <a:schemeClr val="tx1"/>
                </a:solidFill>
              </a:rPr>
              <a:t>mute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dirty="0">
                <a:solidFill>
                  <a:schemeClr val="tx1"/>
                </a:solidFill>
              </a:rPr>
              <a:t>with video off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Email Questions or Stay After to Ask in Person</a:t>
            </a:r>
          </a:p>
          <a:p>
            <a:pPr algn="ctr"/>
            <a:endParaRPr dirty="0">
              <a:solidFill>
                <a:schemeClr val="tx1"/>
              </a:solidFill>
            </a:endParaRPr>
          </a:p>
        </p:txBody>
      </p:sp>
      <p:sp>
        <p:nvSpPr>
          <p:cNvPr id="204" name="Presenter Name…"/>
          <p:cNvSpPr txBox="1"/>
          <p:nvPr/>
        </p:nvSpPr>
        <p:spPr>
          <a:xfrm>
            <a:off x="4232562" y="2992965"/>
            <a:ext cx="8371972" cy="155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587022">
              <a:lnSpc>
                <a:spcPct val="100000"/>
              </a:lnSpc>
              <a:spcBef>
                <a:spcPts val="0"/>
              </a:spcBef>
              <a:defRPr sz="2600" b="1">
                <a:solidFill>
                  <a:srgbClr val="EAEAEA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Emily Dotson</a:t>
            </a:r>
            <a:endParaRPr dirty="0">
              <a:solidFill>
                <a:schemeClr val="tx1"/>
              </a:solidFill>
            </a:endParaRPr>
          </a:p>
          <a:p>
            <a:pPr defTabSz="587022">
              <a:lnSpc>
                <a:spcPct val="100000"/>
              </a:lnSpc>
              <a:spcBef>
                <a:spcPts val="0"/>
              </a:spcBef>
              <a:defRPr sz="2600" b="1">
                <a:solidFill>
                  <a:srgbClr val="EAEAEA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Assistant Professor, English</a:t>
            </a:r>
          </a:p>
          <a:p>
            <a:pPr defTabSz="587022">
              <a:lnSpc>
                <a:spcPct val="100000"/>
              </a:lnSpc>
              <a:spcBef>
                <a:spcPts val="0"/>
              </a:spcBef>
              <a:defRPr sz="2600" b="1">
                <a:solidFill>
                  <a:srgbClr val="EAEAEA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ead2y@uvawise.edu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8" name="Email address"/>
          <p:cNvSpPr txBox="1"/>
          <p:nvPr/>
        </p:nvSpPr>
        <p:spPr>
          <a:xfrm>
            <a:off x="2600952" y="6459954"/>
            <a:ext cx="11607802" cy="526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587022">
              <a:lnSpc>
                <a:spcPct val="100000"/>
              </a:lnSpc>
              <a:spcBef>
                <a:spcPts val="0"/>
              </a:spcBef>
              <a:defRPr sz="2400" b="1">
                <a:solidFill>
                  <a:srgbClr val="EAEAEA"/>
                </a:solidFill>
              </a:defRPr>
            </a:lvl1pPr>
          </a:lstStyle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1" y="2338937"/>
            <a:ext cx="2427026" cy="32401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Classroom Safety and Engagement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98500" y="1930400"/>
            <a:ext cx="11607800" cy="707644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Failure to comply with the College’s requirement on face coverings may result in your being asked to leave class or further disciplinary action. Students who are experiencing COVID-19 related symptoms should not attend class in person and are encouraged to contact a health provider or visit UVA Wise’s health clinic. For more information on the University’s face covering policy, please visit: </a:t>
            </a:r>
            <a:r>
              <a:rPr lang="en-US" sz="4000" u="sng" dirty="0">
                <a:hlinkClick r:id="rId2"/>
              </a:rPr>
              <a:t>https://uvapolicy.virginia.edu/policy/SEC-045</a:t>
            </a:r>
            <a:r>
              <a:rPr lang="en-US" sz="4000" dirty="0"/>
              <a:t> </a:t>
            </a:r>
          </a:p>
          <a:p>
            <a:endParaRPr lang="en-US" sz="4000" dirty="0"/>
          </a:p>
          <a:p>
            <a:r>
              <a:rPr lang="en-US" sz="4000" dirty="0"/>
              <a:t>Please be aware that as this is an evolving situation, campus and course policies on classroom safety are subject to revision. </a:t>
            </a:r>
          </a:p>
          <a:p>
            <a:endParaRPr lang="en-US" sz="4000" dirty="0"/>
          </a:p>
          <a:p>
            <a:r>
              <a:rPr lang="en-US" sz="4000" dirty="0"/>
              <a:t>This is a required policy. </a:t>
            </a:r>
            <a:r>
              <a:rPr lang="en-US" sz="4000" dirty="0">
                <a:solidFill>
                  <a:srgbClr val="FF0000"/>
                </a:solidFill>
              </a:rPr>
              <a:t>Think about how what you set will have an impact on engagement.</a:t>
            </a:r>
          </a:p>
          <a:p>
            <a:endParaRPr lang="en-US" sz="4000" dirty="0"/>
          </a:p>
          <a:p>
            <a:r>
              <a:rPr lang="en-US" sz="4000" dirty="0"/>
              <a:t>Shorter semester with a make up week? </a:t>
            </a:r>
          </a:p>
          <a:p>
            <a:r>
              <a:rPr lang="en-US" sz="4000" dirty="0"/>
              <a:t>Online options?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05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999066"/>
            <a:ext cx="4399280" cy="7253394"/>
          </a:xfrm>
        </p:spPr>
        <p:txBody>
          <a:bodyPr>
            <a:normAutofit fontScale="92500" lnSpcReduction="10000"/>
          </a:bodyPr>
          <a:lstStyle/>
          <a:p>
            <a:r>
              <a:rPr lang="en-US" sz="9600" dirty="0">
                <a:solidFill>
                  <a:schemeClr val="tx1"/>
                </a:solidFill>
              </a:rPr>
              <a:t>Think about a Remote Ready Policy </a:t>
            </a:r>
          </a:p>
          <a:p>
            <a:r>
              <a:rPr lang="en-US" sz="9600" dirty="0">
                <a:solidFill>
                  <a:schemeClr val="tx1"/>
                </a:solidFill>
              </a:rPr>
              <a:t>Just in Case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407" y="2854721"/>
            <a:ext cx="4730906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025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145" r="3145"/>
          <a:stretch>
            <a:fillRect/>
          </a:stretch>
        </p:blipFill>
        <p:spPr>
          <a:xfrm>
            <a:off x="2258060" y="2080260"/>
            <a:ext cx="9077325" cy="72618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" y="46772"/>
            <a:ext cx="12047220" cy="1620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Good 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Learning Outcomes 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Establish a Framework for </a:t>
            </a:r>
            <a:r>
              <a:rPr lang="en-US" sz="4000" b="1" dirty="0"/>
              <a:t>Meaningful 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240265091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Scaffold Progress in Clear Steps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0620" y="1842306"/>
            <a:ext cx="11155680" cy="614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Tasks should Build</a:t>
            </a:r>
            <a:r>
              <a:rPr kumimoji="0" lang="en-US" sz="4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in Difficulty</a:t>
            </a:r>
          </a:p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00B050"/>
                </a:solidFill>
              </a:rPr>
              <a:t>Know</a:t>
            </a:r>
            <a:r>
              <a:rPr lang="en-US" sz="4800" dirty="0"/>
              <a:t> –&gt; </a:t>
            </a:r>
            <a:r>
              <a:rPr lang="en-US" sz="4800" dirty="0">
                <a:solidFill>
                  <a:srgbClr val="7030A0"/>
                </a:solidFill>
              </a:rPr>
              <a:t>Synthesize</a:t>
            </a:r>
            <a:r>
              <a:rPr lang="en-US" sz="4800" dirty="0"/>
              <a:t> – &gt; </a:t>
            </a:r>
            <a:r>
              <a:rPr lang="en-US" sz="4800" dirty="0">
                <a:solidFill>
                  <a:srgbClr val="C00000"/>
                </a:solidFill>
              </a:rPr>
              <a:t>Evaluate</a:t>
            </a:r>
          </a:p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With Deliverables at Each Stage</a:t>
            </a:r>
          </a:p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00B050"/>
                </a:solidFill>
              </a:rPr>
              <a:t>Quiz</a:t>
            </a:r>
            <a:r>
              <a:rPr lang="en-US" sz="4800" dirty="0"/>
              <a:t> -&gt; </a:t>
            </a:r>
            <a:r>
              <a:rPr lang="en-US" sz="4800" dirty="0">
                <a:solidFill>
                  <a:srgbClr val="7030A0"/>
                </a:solidFill>
              </a:rPr>
              <a:t>Literature Review </a:t>
            </a:r>
            <a:r>
              <a:rPr lang="en-US" sz="4800" dirty="0"/>
              <a:t>-&gt; </a:t>
            </a:r>
            <a:r>
              <a:rPr lang="en-US" sz="4800" dirty="0">
                <a:solidFill>
                  <a:srgbClr val="C00000"/>
                </a:solidFill>
              </a:rPr>
              <a:t>Independent Research Question</a:t>
            </a:r>
            <a:endParaRPr kumimoji="0" lang="en-US" sz="4800" b="0" i="0" u="none" strike="noStrike" cap="none" spc="0" normalizeH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9150115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Clear Standards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98500" y="7223760"/>
            <a:ext cx="11074400" cy="1831340"/>
          </a:xfrm>
        </p:spPr>
        <p:txBody>
          <a:bodyPr>
            <a:normAutofit/>
          </a:bodyPr>
          <a:lstStyle/>
          <a:p>
            <a:r>
              <a:rPr lang="en-US" dirty="0"/>
              <a:t>You will wear real pants. </a:t>
            </a:r>
          </a:p>
          <a:p>
            <a:r>
              <a:rPr lang="en-US" dirty="0"/>
              <a:t>You will read two chapters a week.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0" y="1460500"/>
            <a:ext cx="4714240" cy="59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053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Clear Grading Policies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98500" y="1793240"/>
            <a:ext cx="11607800" cy="7579360"/>
          </a:xfrm>
        </p:spPr>
        <p:txBody>
          <a:bodyPr>
            <a:normAutofit/>
          </a:bodyPr>
          <a:lstStyle/>
          <a:p>
            <a:r>
              <a:rPr lang="en-US" dirty="0"/>
              <a:t>List All Graded Categories </a:t>
            </a:r>
          </a:p>
          <a:p>
            <a:r>
              <a:rPr lang="en-US" dirty="0"/>
              <a:t>(quizzes, exams, graded assignments, discussion forums, 	and forms of class participation) </a:t>
            </a:r>
          </a:p>
          <a:p>
            <a:endParaRPr lang="en-US" dirty="0"/>
          </a:p>
          <a:p>
            <a:r>
              <a:rPr lang="en-US" dirty="0"/>
              <a:t>Specify Grade % or Points</a:t>
            </a:r>
          </a:p>
          <a:p>
            <a:r>
              <a:rPr lang="en-US" dirty="0"/>
              <a:t>	Grade Scale 0-100 </a:t>
            </a:r>
          </a:p>
          <a:p>
            <a:r>
              <a:rPr lang="en-US" dirty="0"/>
              <a:t>	Ten Points Scale A= 90-100</a:t>
            </a:r>
          </a:p>
          <a:p>
            <a:r>
              <a:rPr lang="en-US" dirty="0"/>
              <a:t>Criteria for a Passing Grade</a:t>
            </a:r>
          </a:p>
          <a:p>
            <a:r>
              <a:rPr lang="en-US" dirty="0"/>
              <a:t>Late Policy</a:t>
            </a:r>
          </a:p>
          <a:p>
            <a:r>
              <a:rPr lang="en-US" dirty="0"/>
              <a:t>Remediation Policy : Grades for Revisions or Repeated Assignments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092" y="4277687"/>
            <a:ext cx="2705788" cy="27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3097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Real.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Set Reasonable Deadlines for </a:t>
            </a:r>
            <a:r>
              <a:rPr lang="en-US" dirty="0">
                <a:solidFill>
                  <a:srgbClr val="C00000"/>
                </a:solidFill>
              </a:rPr>
              <a:t>Real</a:t>
            </a:r>
            <a:r>
              <a:rPr lang="en-US" dirty="0"/>
              <a:t> Life.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425700"/>
            <a:ext cx="8089900" cy="63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3639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Allow Flexibility in Meeting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This can be an EQUITY issue!!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3046702"/>
            <a:ext cx="8898986" cy="545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1322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Allow time for rest and reflection.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981" y="2537460"/>
            <a:ext cx="8735786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2970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ACTIVE ( in your learning)!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1920240"/>
            <a:ext cx="9526814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988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240" y="2987886"/>
            <a:ext cx="11607800" cy="5210914"/>
          </a:xfrm>
        </p:spPr>
        <p:txBody>
          <a:bodyPr>
            <a:normAutofit/>
          </a:bodyPr>
          <a:lstStyle/>
          <a:p>
            <a:r>
              <a:rPr lang="en-US" sz="7000" dirty="0">
                <a:hlinkClick r:id="rId2"/>
              </a:rPr>
              <a:t>Syllabus Checklist:</a:t>
            </a:r>
          </a:p>
          <a:p>
            <a:endParaRPr lang="en-US" sz="7000" dirty="0">
              <a:hlinkClick r:id="rId2"/>
            </a:endParaRPr>
          </a:p>
          <a:p>
            <a:r>
              <a:rPr lang="en-US" sz="7000" dirty="0">
                <a:hlinkClick r:id="rId2"/>
              </a:rPr>
              <a:t>https://uvawise.box.com/s/tjqqxn6t05tbw73ci648lsl3zapmeydp</a:t>
            </a:r>
            <a:endParaRPr lang="en-US" sz="7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5416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Show them What Integrity Looks Like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should include an explicit statement of what constitutes cheating and plagiarism in their courses. </a:t>
            </a:r>
          </a:p>
          <a:p>
            <a:r>
              <a:rPr lang="en-US" dirty="0"/>
              <a:t>You might include a link to the Honor System page: </a:t>
            </a:r>
            <a:r>
              <a:rPr lang="en-US" i="1" u="sng" dirty="0">
                <a:hlinkClick r:id="rId2"/>
              </a:rPr>
              <a:t>https://www.uvawise.edu/student-life/student-governance/honor-system/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should ALSO talk about what this looks like and why this matters in your field. 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SHOW IT. Don’t just say it.</a:t>
            </a:r>
          </a:p>
        </p:txBody>
      </p:sp>
    </p:spTree>
    <p:extLst>
      <p:ext uri="{BB962C8B-B14F-4D97-AF65-F5344CB8AC3E}">
        <p14:creationId xmlns:p14="http://schemas.microsoft.com/office/powerpoint/2010/main" val="334475617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472635"/>
            <a:ext cx="11607800" cy="101600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</a:t>
            </a:r>
            <a:r>
              <a:rPr lang="en-US" dirty="0">
                <a:solidFill>
                  <a:srgbClr val="FF0000"/>
                </a:solidFill>
              </a:rPr>
              <a:t>ACTIVE </a:t>
            </a:r>
            <a:r>
              <a:rPr lang="en-US" dirty="0">
                <a:solidFill>
                  <a:schemeClr val="tx1"/>
                </a:solidFill>
              </a:rPr>
              <a:t>LEARNING?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626" y="1488636"/>
            <a:ext cx="12483548" cy="775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US" dirty="0"/>
              <a:t>“Active learning is generally defined as any instructional method </a:t>
            </a:r>
          </a:p>
          <a:p>
            <a:pPr algn="ctr"/>
            <a:r>
              <a:rPr lang="en-US" dirty="0"/>
              <a:t>that </a:t>
            </a:r>
            <a:r>
              <a:rPr lang="en-US" b="1" dirty="0"/>
              <a:t>engages students in the learning process</a:t>
            </a:r>
            <a:r>
              <a:rPr lang="en-US" dirty="0"/>
              <a:t>. </a:t>
            </a:r>
          </a:p>
          <a:p>
            <a:pPr algn="ctr"/>
            <a:r>
              <a:rPr lang="en-US" dirty="0"/>
              <a:t>In short, active learning requires students </a:t>
            </a:r>
          </a:p>
          <a:p>
            <a:pPr algn="ctr"/>
            <a:r>
              <a:rPr lang="en-US" b="1" dirty="0"/>
              <a:t>to do meaningful learning activities </a:t>
            </a:r>
          </a:p>
          <a:p>
            <a:pPr algn="ctr"/>
            <a:r>
              <a:rPr lang="en-US" b="1" dirty="0"/>
              <a:t>and think about what they are doing.</a:t>
            </a:r>
            <a:r>
              <a:rPr lang="en-US" dirty="0"/>
              <a:t>” (Prince 2004). 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u="sng" dirty="0">
                <a:solidFill>
                  <a:srgbClr val="FF0000"/>
                </a:solidFill>
              </a:rPr>
              <a:t>One</a:t>
            </a:r>
            <a:r>
              <a:rPr lang="en-US" b="1" dirty="0">
                <a:solidFill>
                  <a:srgbClr val="FF0000"/>
                </a:solidFill>
              </a:rPr>
              <a:t> small active activity can make a difference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r>
              <a:rPr lang="en-US" sz="1800" dirty="0"/>
              <a:t>Prince, M. (2004). Does Active Learning Work? A Review of the Research. Journal of engineering education, 93(3), 223-231.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5197353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Passive LEARNING HAS A PLACE: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Explain Facts and Concepts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10" y="2316645"/>
            <a:ext cx="7258050" cy="72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0440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19596" y="655574"/>
            <a:ext cx="11607800" cy="7832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Do I have to rework everything?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No. Even just one small addition each week can help keep students engaged.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Does this work in large classes or in Labs?</a:t>
            </a:r>
          </a:p>
          <a:p>
            <a:pPr marL="0" indent="0">
              <a:buNone/>
            </a:pPr>
            <a:r>
              <a:rPr lang="en-US" dirty="0"/>
              <a:t>Yes. Polls and Surveys can be very effective engagement tools in large lectures and with lab activities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Will I lose class time when I add in active activities?</a:t>
            </a:r>
          </a:p>
          <a:p>
            <a:pPr marL="0" indent="0">
              <a:buNone/>
            </a:pPr>
            <a:r>
              <a:rPr lang="en-US" dirty="0"/>
              <a:t>Yes and No. The time you devote to lecture may decrease, but it won’t be a “loss” because research shows active learning increases comprehension and student confidence, which in turn make it faster to cover more complex topics.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9596" y="319673"/>
            <a:ext cx="11607801" cy="6718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Active Learning FAQ</a:t>
            </a:r>
          </a:p>
        </p:txBody>
      </p:sp>
    </p:spTree>
    <p:extLst>
      <p:ext uri="{BB962C8B-B14F-4D97-AF65-F5344CB8AC3E}">
        <p14:creationId xmlns:p14="http://schemas.microsoft.com/office/powerpoint/2010/main" val="302992047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057" y="7020877"/>
            <a:ext cx="3553143" cy="273272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98500" y="1897380"/>
            <a:ext cx="11607800" cy="71577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Will students resist this?</a:t>
            </a:r>
          </a:p>
          <a:p>
            <a:pPr marL="0" indent="0">
              <a:buNone/>
            </a:pPr>
            <a:r>
              <a:rPr lang="en-US" dirty="0"/>
              <a:t>No. Research shows that  students </a:t>
            </a:r>
            <a:r>
              <a:rPr lang="en-US" b="1" dirty="0"/>
              <a:t>prefer active learning </a:t>
            </a:r>
            <a:r>
              <a:rPr lang="en-US" dirty="0"/>
              <a:t>and cite these activities as helpful in course evaluations (</a:t>
            </a:r>
            <a:r>
              <a:rPr lang="en-US" dirty="0" err="1"/>
              <a:t>Finelli</a:t>
            </a:r>
            <a:r>
              <a:rPr lang="en-US" dirty="0"/>
              <a:t>, et al, 2020) The caution is that it must contribute in some way to learning. (See below)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Is this just busy work?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Not if you do it right. Active assignments must have a legitimate goal of helping students internalize and process ideas. If not, it is just fluff. Don’t waste time with busy work fluff.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Active Learning FAQ</a:t>
            </a:r>
          </a:p>
        </p:txBody>
      </p:sp>
    </p:spTree>
    <p:extLst>
      <p:ext uri="{BB962C8B-B14F-4D97-AF65-F5344CB8AC3E}">
        <p14:creationId xmlns:p14="http://schemas.microsoft.com/office/powerpoint/2010/main" val="32691159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Visuals to Reinforce Ideas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2597316"/>
            <a:ext cx="4984552" cy="645208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98500" y="2306652"/>
            <a:ext cx="11607800" cy="6096000"/>
          </a:xfrm>
        </p:spPr>
        <p:txBody>
          <a:bodyPr/>
          <a:lstStyle/>
          <a:p>
            <a:pPr algn="ctr" hangingPunct="0">
              <a:spcBef>
                <a:spcPts val="3200"/>
              </a:spcBef>
            </a:pPr>
            <a:r>
              <a:rPr lang="en-US" dirty="0">
                <a:solidFill>
                  <a:schemeClr val="tx1"/>
                </a:solidFill>
              </a:rPr>
              <a:t>Guide students to </a:t>
            </a:r>
            <a:r>
              <a:rPr lang="en-US" dirty="0">
                <a:solidFill>
                  <a:srgbClr val="FF0000"/>
                </a:solidFill>
              </a:rPr>
              <a:t>short concept bites.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090" y="3926246"/>
            <a:ext cx="3683138" cy="42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9754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598" y="459721"/>
            <a:ext cx="12131202" cy="10160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Let experience teach.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" y="1577198"/>
            <a:ext cx="5315498" cy="8361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Active Learning Options</a:t>
            </a:r>
          </a:p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Simulations</a:t>
            </a:r>
          </a:p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Student Teaching</a:t>
            </a:r>
          </a:p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Interviews</a:t>
            </a:r>
          </a:p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Think – Pair- Share</a:t>
            </a:r>
          </a:p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Self Reflection</a:t>
            </a:r>
          </a:p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Problem Solving</a:t>
            </a:r>
          </a:p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Inquiry Based Activities</a:t>
            </a:r>
          </a:p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Group Projects</a:t>
            </a:r>
          </a:p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2311" y="1475722"/>
            <a:ext cx="6321174" cy="34214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dirty="0"/>
              <a:t>When your child is ready, let them sit on a balance bike with their feet on the ground. The skill of pushing themselves forwards will start slowly, and then develop as their confidence improves and they naturally learn balance.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311" y="5757830"/>
            <a:ext cx="6018925" cy="337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7624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0036" b="20036"/>
          <a:stretch>
            <a:fillRect/>
          </a:stretch>
        </p:blipFill>
        <p:spPr>
          <a:xfrm>
            <a:off x="2166620" y="1618660"/>
            <a:ext cx="8920480" cy="7136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9300" y="210141"/>
            <a:ext cx="6675120" cy="928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Lab Safety Policies are Required!</a:t>
            </a:r>
          </a:p>
        </p:txBody>
      </p:sp>
    </p:spTree>
    <p:extLst>
      <p:ext uri="{BB962C8B-B14F-4D97-AF65-F5344CB8AC3E}">
        <p14:creationId xmlns:p14="http://schemas.microsoft.com/office/powerpoint/2010/main" val="9928984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</a:t>
            </a:r>
            <a:r>
              <a:rPr lang="en-US" dirty="0">
                <a:solidFill>
                  <a:srgbClr val="FF0000"/>
                </a:solidFill>
              </a:rPr>
              <a:t>ACTIVE</a:t>
            </a:r>
            <a:r>
              <a:rPr lang="en-US" dirty="0"/>
              <a:t> &amp; </a:t>
            </a:r>
            <a:r>
              <a:rPr lang="en-US" dirty="0">
                <a:solidFill>
                  <a:srgbClr val="00B050"/>
                </a:solidFill>
              </a:rPr>
              <a:t>PASSIVE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27" y="1650448"/>
            <a:ext cx="9300186" cy="5208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7551220"/>
            <a:ext cx="12582939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Don’t do 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so much active activity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that the course loses content.</a:t>
            </a:r>
          </a:p>
          <a:p>
            <a:pPr marL="0" marR="0" indent="0" algn="l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Don’t do </a:t>
            </a:r>
            <a:r>
              <a:rPr lang="en-US" dirty="0">
                <a:solidFill>
                  <a:srgbClr val="FF0000"/>
                </a:solidFill>
              </a:rPr>
              <a:t>so little active activity </a:t>
            </a:r>
            <a:r>
              <a:rPr lang="en-US" dirty="0"/>
              <a:t>that they struggle to internalize concepts.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8952919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isolate.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PROVIDE FREQUENT FEEDBACK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373" y="2425700"/>
            <a:ext cx="8812054" cy="586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617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731520"/>
            <a:ext cx="11607800" cy="7315200"/>
          </a:xfrm>
        </p:spPr>
        <p:txBody>
          <a:bodyPr>
            <a:normAutofit fontScale="92500" lnSpcReduction="10000"/>
          </a:bodyPr>
          <a:lstStyle/>
          <a:p>
            <a:r>
              <a:rPr lang="en-US" sz="8000" dirty="0"/>
              <a:t>What can we learn </a:t>
            </a:r>
          </a:p>
          <a:p>
            <a:endParaRPr lang="en-US" sz="8000" dirty="0"/>
          </a:p>
          <a:p>
            <a:r>
              <a:rPr lang="en-US" sz="8000" dirty="0"/>
              <a:t>from </a:t>
            </a:r>
          </a:p>
          <a:p>
            <a:endParaRPr lang="en-US" sz="8000" dirty="0">
              <a:latin typeface="Blackoak Std" panose="04050907060602020202" pitchFamily="82" charset="0"/>
            </a:endParaRPr>
          </a:p>
          <a:p>
            <a:r>
              <a:rPr lang="en-US" sz="8000" dirty="0">
                <a:solidFill>
                  <a:srgbClr val="C00000"/>
                </a:solidFill>
                <a:latin typeface="Blackoak Std" panose="04050907060602020202" pitchFamily="82" charset="0"/>
              </a:rPr>
              <a:t>last year </a:t>
            </a:r>
          </a:p>
          <a:p>
            <a:endParaRPr lang="en-US" sz="8000" dirty="0"/>
          </a:p>
          <a:p>
            <a:r>
              <a:rPr lang="en-US" sz="8000" dirty="0"/>
              <a:t>about </a:t>
            </a:r>
          </a:p>
          <a:p>
            <a:endParaRPr lang="en-US" sz="8000" dirty="0"/>
          </a:p>
          <a:p>
            <a:r>
              <a:rPr lang="en-US" sz="8000" dirty="0"/>
              <a:t>student engagement?</a:t>
            </a:r>
          </a:p>
        </p:txBody>
      </p:sp>
    </p:spTree>
    <p:extLst>
      <p:ext uri="{BB962C8B-B14F-4D97-AF65-F5344CB8AC3E}">
        <p14:creationId xmlns:p14="http://schemas.microsoft.com/office/powerpoint/2010/main" val="265925298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" y="177585"/>
            <a:ext cx="11610340" cy="1260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b="1" dirty="0"/>
              <a:t>Engagement Strategies: Recognize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10" y="3319077"/>
            <a:ext cx="6779340" cy="4487045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11045" r="11045"/>
          <a:stretch>
            <a:fillRect/>
          </a:stretch>
        </p:blipFill>
        <p:spPr>
          <a:xfrm>
            <a:off x="1297941" y="2032867"/>
            <a:ext cx="3594100" cy="70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4351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145" r="3145"/>
          <a:stretch>
            <a:fillRect/>
          </a:stretch>
        </p:blipFill>
        <p:spPr>
          <a:xfrm>
            <a:off x="1155701" y="480060"/>
            <a:ext cx="10909300" cy="87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7822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Ask for Visible Signs of Understanding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40" y="2423160"/>
            <a:ext cx="9240811" cy="61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418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698500" y="574040"/>
            <a:ext cx="11607800" cy="2617788"/>
          </a:xfrm>
        </p:spPr>
        <p:txBody>
          <a:bodyPr/>
          <a:lstStyle/>
          <a:p>
            <a:r>
              <a:rPr lang="en-US" dirty="0"/>
              <a:t>Don’t let things get away from them.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660" y="3398520"/>
            <a:ext cx="6969760" cy="52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612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44500"/>
            <a:ext cx="4490720" cy="1016000"/>
          </a:xfrm>
        </p:spPr>
        <p:txBody>
          <a:bodyPr>
            <a:noAutofit/>
          </a:bodyPr>
          <a:lstStyle/>
          <a:p>
            <a:r>
              <a:rPr lang="en-US" dirty="0"/>
              <a:t>Frequent assessment lets </a:t>
            </a:r>
            <a:br>
              <a:rPr lang="en-US" dirty="0"/>
            </a:br>
            <a:r>
              <a:rPr lang="en-US" dirty="0"/>
              <a:t>you </a:t>
            </a:r>
            <a:br>
              <a:rPr lang="en-US" dirty="0"/>
            </a:br>
            <a:r>
              <a:rPr lang="en-US" dirty="0"/>
              <a:t>know </a:t>
            </a:r>
            <a:br>
              <a:rPr lang="en-US" dirty="0"/>
            </a:br>
            <a:r>
              <a:rPr lang="en-US" dirty="0"/>
              <a:t>how </a:t>
            </a:r>
            <a:br>
              <a:rPr lang="en-US" dirty="0"/>
            </a:br>
            <a:r>
              <a:rPr lang="en-US" dirty="0"/>
              <a:t>things </a:t>
            </a:r>
            <a:br>
              <a:rPr lang="en-US" dirty="0"/>
            </a:br>
            <a:r>
              <a:rPr lang="en-US" dirty="0"/>
              <a:t>are</a:t>
            </a:r>
            <a:br>
              <a:rPr lang="en-US" dirty="0"/>
            </a:br>
            <a:r>
              <a:rPr lang="en-US" dirty="0"/>
              <a:t>really </a:t>
            </a:r>
            <a:br>
              <a:rPr lang="en-US" dirty="0"/>
            </a:br>
            <a:r>
              <a:rPr lang="en-US" dirty="0"/>
              <a:t>going.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117" y="261620"/>
            <a:ext cx="7271480" cy="92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0920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them in Support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07" y="2011680"/>
            <a:ext cx="1102178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2628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145" r="3145"/>
          <a:stretch>
            <a:fillRect/>
          </a:stretch>
        </p:blipFill>
        <p:spPr>
          <a:xfrm>
            <a:off x="891541" y="216409"/>
            <a:ext cx="11521439" cy="921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3025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kind to them and yourself.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088" y="1907857"/>
            <a:ext cx="7053263" cy="7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396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977900" y="7429500"/>
            <a:ext cx="11531600" cy="2324100"/>
          </a:xfrm>
        </p:spPr>
        <p:txBody>
          <a:bodyPr/>
          <a:lstStyle/>
          <a:p>
            <a:pPr algn="ctr"/>
            <a:r>
              <a:rPr lang="en-US" dirty="0"/>
              <a:t>Email me any time: </a:t>
            </a:r>
          </a:p>
          <a:p>
            <a:pPr algn="ctr"/>
            <a:r>
              <a:rPr lang="en-US" dirty="0"/>
              <a:t>Emily ead2y@uvawise.edu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080" y="548640"/>
            <a:ext cx="6352539" cy="635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06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have to engage first.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" y="6865434"/>
            <a:ext cx="12136120" cy="24191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Be accessible a</a:t>
            </a:r>
            <a:r>
              <a:rPr lang="en-US" sz="5400" b="1" dirty="0"/>
              <a:t>nd approachable!</a:t>
            </a:r>
          </a:p>
          <a:p>
            <a:pPr marL="0" marR="0" indent="0" algn="l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b="1" dirty="0">
                <a:solidFill>
                  <a:srgbClr val="FF0000"/>
                </a:solidFill>
              </a:rPr>
              <a:t>All Syllabus Must Be On </a:t>
            </a:r>
            <a:r>
              <a:rPr lang="en-US" sz="5400" b="1" dirty="0" err="1">
                <a:solidFill>
                  <a:srgbClr val="FF0000"/>
                </a:solidFill>
              </a:rPr>
              <a:t>Mooodle</a:t>
            </a:r>
            <a:r>
              <a:rPr lang="en-US" sz="5400" b="1" dirty="0">
                <a:solidFill>
                  <a:srgbClr val="FF0000"/>
                </a:solidFill>
              </a:rPr>
              <a:t>. 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500" y="3287618"/>
            <a:ext cx="5349240" cy="25801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Tell them why you </a:t>
            </a:r>
          </a:p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love </a:t>
            </a:r>
          </a:p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this course or subject!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534" y="2458122"/>
            <a:ext cx="6152766" cy="40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98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BASICS ABOUT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Instructor’s Name and Title</a:t>
            </a:r>
          </a:p>
          <a:p>
            <a:endParaRPr lang="en-US" dirty="0"/>
          </a:p>
          <a:p>
            <a:r>
              <a:rPr lang="en-US" dirty="0"/>
              <a:t>Instructor’s Contact Information (at least one method of contacting the instructor outside of class is required)</a:t>
            </a:r>
          </a:p>
          <a:p>
            <a:endParaRPr lang="en-US" dirty="0"/>
          </a:p>
          <a:p>
            <a:r>
              <a:rPr lang="en-US" dirty="0"/>
              <a:t>Instructor’s Office Location</a:t>
            </a:r>
          </a:p>
          <a:p>
            <a:endParaRPr lang="en-US" dirty="0"/>
          </a:p>
          <a:p>
            <a:r>
              <a:rPr lang="en-US" dirty="0"/>
              <a:t>Instructor’s Office Hours (as per Faculty Handbook, all faculty are to hold 8 hours of office hours per week.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448" y="257297"/>
            <a:ext cx="2905114" cy="39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902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6930" y="8450259"/>
            <a:ext cx="11607800" cy="6718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*Even if you have to change it next week.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930" y="2194787"/>
            <a:ext cx="11607800" cy="5210914"/>
          </a:xfrm>
        </p:spPr>
        <p:txBody>
          <a:bodyPr>
            <a:normAutofit/>
          </a:bodyPr>
          <a:lstStyle/>
          <a:p>
            <a:r>
              <a:rPr lang="en-US" dirty="0"/>
              <a:t>Have a plan.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0240" y="412761"/>
            <a:ext cx="10035540" cy="1782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US" sz="3200" dirty="0"/>
              <a:t>Good Engagement starts with good planning. </a:t>
            </a:r>
          </a:p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376817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Course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98500" y="2425700"/>
            <a:ext cx="11607800" cy="6809740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/>
              <a:t>Course Name</a:t>
            </a:r>
          </a:p>
          <a:p>
            <a:endParaRPr lang="en-US" sz="4600" dirty="0"/>
          </a:p>
          <a:p>
            <a:r>
              <a:rPr lang="en-US" sz="4600" dirty="0"/>
              <a:t>Course Number</a:t>
            </a:r>
          </a:p>
          <a:p>
            <a:endParaRPr lang="en-US" sz="4600" dirty="0"/>
          </a:p>
          <a:p>
            <a:r>
              <a:rPr lang="en-US" sz="4600" dirty="0"/>
              <a:t>Credit Hours</a:t>
            </a:r>
          </a:p>
          <a:p>
            <a:endParaRPr lang="en-US" sz="4600" dirty="0"/>
          </a:p>
          <a:p>
            <a:r>
              <a:rPr lang="en-US" sz="4600" dirty="0"/>
              <a:t>Prerequisites</a:t>
            </a:r>
          </a:p>
          <a:p>
            <a:endParaRPr lang="en-US" sz="4600" dirty="0"/>
          </a:p>
          <a:p>
            <a:r>
              <a:rPr lang="en-US" sz="4600" dirty="0"/>
              <a:t>Course Meeting Days and Times (unless Online Asynchronous)</a:t>
            </a:r>
          </a:p>
          <a:p>
            <a:endParaRPr lang="en-US" sz="4600" dirty="0"/>
          </a:p>
          <a:p>
            <a:r>
              <a:rPr lang="en-US" sz="4600" dirty="0"/>
              <a:t>Class Location (unless Online)</a:t>
            </a:r>
          </a:p>
          <a:p>
            <a:r>
              <a:rPr lang="en-US" sz="4600" dirty="0"/>
              <a:t>List of All Required and Recommended Texts and Course Materials</a:t>
            </a:r>
          </a:p>
          <a:p>
            <a:endParaRPr lang="en-US" sz="4600" dirty="0"/>
          </a:p>
          <a:p>
            <a:r>
              <a:rPr lang="en-US" sz="4600" dirty="0"/>
              <a:t>Course Description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502" y="1163320"/>
            <a:ext cx="6268150" cy="43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290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Recognize Attendance/Engagement in Covid Can Be Complicated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98500" y="2458720"/>
            <a:ext cx="5702300" cy="682244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dirty="0"/>
              <a:t>The attendance policy </a:t>
            </a:r>
          </a:p>
          <a:p>
            <a:pPr algn="ctr">
              <a:lnSpc>
                <a:spcPct val="110000"/>
              </a:lnSpc>
            </a:pPr>
            <a:r>
              <a:rPr lang="en-US" dirty="0"/>
              <a:t>is at the discretion </a:t>
            </a:r>
          </a:p>
          <a:p>
            <a:pPr algn="ctr">
              <a:lnSpc>
                <a:spcPct val="110000"/>
              </a:lnSpc>
            </a:pPr>
            <a:r>
              <a:rPr lang="en-US" dirty="0"/>
              <a:t>of the instructor, but instructors should be aware </a:t>
            </a:r>
          </a:p>
          <a:p>
            <a:pPr algn="ctr">
              <a:lnSpc>
                <a:spcPct val="110000"/>
              </a:lnSpc>
            </a:pPr>
            <a:r>
              <a:rPr lang="en-US" dirty="0"/>
              <a:t>that the </a:t>
            </a:r>
          </a:p>
          <a:p>
            <a:pPr algn="ctr">
              <a:lnSpc>
                <a:spcPct val="110000"/>
              </a:lnSpc>
            </a:pPr>
            <a:r>
              <a:rPr lang="en-US" dirty="0"/>
              <a:t>Course Catalog indicates that students </a:t>
            </a:r>
            <a:r>
              <a:rPr lang="en-US" dirty="0">
                <a:solidFill>
                  <a:srgbClr val="FF0000"/>
                </a:solidFill>
              </a:rPr>
              <a:t>may not receive credit for a class </a:t>
            </a:r>
          </a:p>
          <a:p>
            <a:pPr algn="ctr"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if they attend fewer than 50%</a:t>
            </a:r>
            <a:r>
              <a:rPr lang="en-US" dirty="0"/>
              <a:t> of the classes </a:t>
            </a:r>
          </a:p>
          <a:p>
            <a:pPr algn="ctr">
              <a:lnSpc>
                <a:spcPct val="110000"/>
              </a:lnSpc>
            </a:pPr>
            <a:r>
              <a:rPr lang="en-US" dirty="0"/>
              <a:t>so that at least should be in the syllabus.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7" y="2783839"/>
            <a:ext cx="5084763" cy="50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457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98500" y="1456267"/>
            <a:ext cx="11607800" cy="7598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policies may want to reflect an awareness of the following campus Covid policies: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Students who test positive are expected to quarantine. </a:t>
            </a:r>
          </a:p>
          <a:p>
            <a:r>
              <a:rPr lang="en-US" sz="3200" dirty="0"/>
              <a:t>Unvaccinated students are expected to quarantine for two weeks after any Covid exposure. </a:t>
            </a:r>
          </a:p>
          <a:p>
            <a:r>
              <a:rPr lang="en-US" sz="3200" dirty="0"/>
              <a:t>Vaccinated students do not need to quarantine after exposure.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Students can request extended absences in the student portal.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for the Worst Case</a:t>
            </a:r>
          </a:p>
        </p:txBody>
      </p:sp>
    </p:spTree>
    <p:extLst>
      <p:ext uri="{BB962C8B-B14F-4D97-AF65-F5344CB8AC3E}">
        <p14:creationId xmlns:p14="http://schemas.microsoft.com/office/powerpoint/2010/main" val="33515101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2801</TotalTime>
  <Words>1199</Words>
  <Application>Microsoft Office PowerPoint</Application>
  <PresentationFormat>Custom</PresentationFormat>
  <Paragraphs>175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Blackoak Std</vt:lpstr>
      <vt:lpstr>Graphik</vt:lpstr>
      <vt:lpstr>Graphik Medium</vt:lpstr>
      <vt:lpstr>Graphik Semibold</vt:lpstr>
      <vt:lpstr>Helvetica</vt:lpstr>
      <vt:lpstr>Helvetica Neue</vt:lpstr>
      <vt:lpstr>Helvetica Neue Medium</vt:lpstr>
      <vt:lpstr>SF Hello Regular</vt:lpstr>
      <vt:lpstr>21_BasicWhite</vt:lpstr>
      <vt:lpstr>Engaged Learning  + Syllabus Basics</vt:lpstr>
      <vt:lpstr>PowerPoint Presentation</vt:lpstr>
      <vt:lpstr>PowerPoint Presentation</vt:lpstr>
      <vt:lpstr>You have to engage first.</vt:lpstr>
      <vt:lpstr>REQUIRED</vt:lpstr>
      <vt:lpstr>PowerPoint Presentation</vt:lpstr>
      <vt:lpstr>REQUIRED</vt:lpstr>
      <vt:lpstr>Recognize Attendance/Engagement in Covid Can Be Complicated</vt:lpstr>
      <vt:lpstr>Plan for the Worst Case</vt:lpstr>
      <vt:lpstr>Classroom Safety and Engagement</vt:lpstr>
      <vt:lpstr>PowerPoint Presentation</vt:lpstr>
      <vt:lpstr>PowerPoint Presentation</vt:lpstr>
      <vt:lpstr>Scaffold Progress in Clear Steps</vt:lpstr>
      <vt:lpstr>Set Clear Standards</vt:lpstr>
      <vt:lpstr>Set Clear Grading Policies</vt:lpstr>
      <vt:lpstr>Get Real. </vt:lpstr>
      <vt:lpstr>Allow Flexibility in Meeting Goals</vt:lpstr>
      <vt:lpstr>Allow time for rest and reflection. </vt:lpstr>
      <vt:lpstr>Get ACTIVE ( in your learning)!</vt:lpstr>
      <vt:lpstr>Show them What Integrity Looks Like</vt:lpstr>
      <vt:lpstr>What is ACTIVE LEARNING?</vt:lpstr>
      <vt:lpstr>Passive LEARNING HAS A PLACE:  Explain Facts and Concepts</vt:lpstr>
      <vt:lpstr>PowerPoint Presentation</vt:lpstr>
      <vt:lpstr>Active Learning FAQ</vt:lpstr>
      <vt:lpstr>Use Visuals to Reinforce Ideas</vt:lpstr>
      <vt:lpstr>Let experience teach.</vt:lpstr>
      <vt:lpstr>PowerPoint Presentation</vt:lpstr>
      <vt:lpstr>BALANCE ACTIVE &amp; PASSIVE</vt:lpstr>
      <vt:lpstr>Don’t isolate. </vt:lpstr>
      <vt:lpstr>PowerPoint Presentation</vt:lpstr>
      <vt:lpstr>PowerPoint Presentation</vt:lpstr>
      <vt:lpstr>Ask for Visible Signs of Understanding</vt:lpstr>
      <vt:lpstr>PowerPoint Presentation</vt:lpstr>
      <vt:lpstr>Frequent assessment lets  you  know  how  things  are really  going. </vt:lpstr>
      <vt:lpstr>Wrap them in Support Services</vt:lpstr>
      <vt:lpstr>PowerPoint Presentation</vt:lpstr>
      <vt:lpstr>Be kind to them and yourself.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Syllabus Design for Online Classes</dc:title>
  <dc:creator>Microsoft Office User</dc:creator>
  <cp:lastModifiedBy>Alexandria Reynolds</cp:lastModifiedBy>
  <cp:revision>115</cp:revision>
  <dcterms:created xsi:type="dcterms:W3CDTF">2020-05-18T21:07:36Z</dcterms:created>
  <dcterms:modified xsi:type="dcterms:W3CDTF">2021-08-10T22:21:13Z</dcterms:modified>
</cp:coreProperties>
</file>