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92" r:id="rId3"/>
    <p:sldId id="278" r:id="rId4"/>
    <p:sldId id="339" r:id="rId5"/>
    <p:sldId id="315" r:id="rId6"/>
    <p:sldId id="320" r:id="rId7"/>
    <p:sldId id="267" r:id="rId8"/>
    <p:sldId id="309" r:id="rId9"/>
    <p:sldId id="316" r:id="rId10"/>
    <p:sldId id="321" r:id="rId11"/>
    <p:sldId id="300" r:id="rId12"/>
    <p:sldId id="322" r:id="rId13"/>
    <p:sldId id="283" r:id="rId14"/>
    <p:sldId id="318" r:id="rId15"/>
    <p:sldId id="314" r:id="rId16"/>
    <p:sldId id="329" r:id="rId17"/>
    <p:sldId id="330" r:id="rId18"/>
    <p:sldId id="331" r:id="rId19"/>
    <p:sldId id="332" r:id="rId20"/>
    <p:sldId id="338" r:id="rId21"/>
    <p:sldId id="333" r:id="rId22"/>
    <p:sldId id="323" r:id="rId23"/>
    <p:sldId id="319" r:id="rId24"/>
    <p:sldId id="271" r:id="rId25"/>
    <p:sldId id="334" r:id="rId26"/>
    <p:sldId id="335" r:id="rId27"/>
    <p:sldId id="291" r:id="rId28"/>
    <p:sldId id="336" r:id="rId29"/>
    <p:sldId id="324" r:id="rId30"/>
    <p:sldId id="326" r:id="rId31"/>
    <p:sldId id="337" r:id="rId32"/>
    <p:sldId id="312"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Dotson" initials="ED" lastIdx="1" clrIdx="0">
    <p:extLst>
      <p:ext uri="{19B8F6BF-5375-455C-9EA6-DF929625EA0E}">
        <p15:presenceInfo xmlns:p15="http://schemas.microsoft.com/office/powerpoint/2012/main" userId="S-1-5-21-790525478-220523388-725345543-25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3053" autoAdjust="0"/>
  </p:normalViewPr>
  <p:slideViewPr>
    <p:cSldViewPr snapToGrid="0">
      <p:cViewPr varScale="1">
        <p:scale>
          <a:sx n="51" d="100"/>
          <a:sy n="51" d="100"/>
        </p:scale>
        <p:origin x="14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09T20:35:18.515"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a:p>
            <a:r>
              <a:rPr lang="en-US" dirty="0"/>
              <a:t>Remind everyone to introduce themselves via the chat window, in the event someone forgets to do so.  Create a list of all attendees OR take a screenshot.</a:t>
            </a:r>
          </a:p>
        </p:txBody>
      </p:sp>
    </p:spTree>
    <p:extLst>
      <p:ext uri="{BB962C8B-B14F-4D97-AF65-F5344CB8AC3E}">
        <p14:creationId xmlns:p14="http://schemas.microsoft.com/office/powerpoint/2010/main" val="66821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the three sources provided by Racheal:  University of Oregon, University of Nebraska Lincoln, and University of South Carolina. Angelo State University</a:t>
            </a:r>
          </a:p>
          <a:p>
            <a:r>
              <a:rPr lang="en-US" dirty="0"/>
              <a:t>*****Links can be included on slide OR provided as additional resources!*****</a:t>
            </a:r>
          </a:p>
        </p:txBody>
      </p:sp>
    </p:spTree>
    <p:extLst>
      <p:ext uri="{BB962C8B-B14F-4D97-AF65-F5344CB8AC3E}">
        <p14:creationId xmlns:p14="http://schemas.microsoft.com/office/powerpoint/2010/main" val="19459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573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654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437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667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26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89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Rectangle"/>
          <p:cNvSpPr txBox="1">
            <a:spLocks noGrp="1"/>
          </p:cNvSpPr>
          <p:nvPr>
            <p:ph type="body" sz="quarter" idx="13"/>
          </p:nvPr>
        </p:nvSpPr>
        <p:spPr>
          <a:xfrm>
            <a:off x="698500" y="8657488"/>
            <a:ext cx="11607801" cy="461060"/>
          </a:xfrm>
          <a:prstGeom prst="rect">
            <a:avLst/>
          </a:prstGeom>
        </p:spPr>
        <p:txBody>
          <a:bodyPr anchor="b"/>
          <a:lstStyle/>
          <a:p>
            <a:pPr marL="0" indent="0" defTabSz="587022">
              <a:lnSpc>
                <a:spcPct val="100000"/>
              </a:lnSpc>
              <a:spcBef>
                <a:spcPts val="0"/>
              </a:spcBef>
              <a:buSzTx/>
              <a:buNone/>
              <a:defRPr sz="2400" b="1"/>
            </a:pPr>
            <a:endParaRPr/>
          </a:p>
        </p:txBody>
      </p:sp>
      <p:sp>
        <p:nvSpPr>
          <p:cNvPr id="12" name="Title Text"/>
          <p:cNvSpPr txBox="1">
            <a:spLocks noGrp="1"/>
          </p:cNvSpPr>
          <p:nvPr>
            <p:ph type="title"/>
          </p:nvPr>
        </p:nvSpPr>
        <p:spPr>
          <a:xfrm>
            <a:off x="698500" y="1854200"/>
            <a:ext cx="11609057" cy="3302000"/>
          </a:xfrm>
          <a:prstGeom prst="rect">
            <a:avLst/>
          </a:prstGeom>
        </p:spPr>
        <p:txBody>
          <a:bodyPr anchor="b"/>
          <a:lstStyle>
            <a:lvl1pPr>
              <a:defRPr sz="8200" spc="-164"/>
            </a:lvl1pPr>
          </a:lstStyle>
          <a:p>
            <a:r>
              <a:t>Title Text</a:t>
            </a:r>
          </a:p>
        </p:txBody>
      </p:sp>
      <p:sp>
        <p:nvSpPr>
          <p:cNvPr id="13" name="Body Level One…"/>
          <p:cNvSpPr txBox="1">
            <a:spLocks noGrp="1"/>
          </p:cNvSpPr>
          <p:nvPr>
            <p:ph type="body" sz="quarter" idx="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59" name="Text"/>
          <p:cNvSpPr txBox="1">
            <a:spLocks noGrp="1"/>
          </p:cNvSpPr>
          <p:nvPr>
            <p:ph type="body" sz="quarter" idx="13"/>
          </p:nvPr>
        </p:nvSpPr>
        <p:spPr>
          <a:xfrm>
            <a:off x="50717797" y="32308800"/>
            <a:ext cx="11772055" cy="689187"/>
          </a:xfrm>
          <a:prstGeom prst="rect">
            <a:avLst/>
          </a:prstGeom>
        </p:spPr>
        <p:txBody>
          <a:bodyPr lIns="27093" tIns="27093" rIns="27093" bIns="27093">
            <a:spAutoFit/>
          </a:bodyPr>
          <a:lstStyle>
            <a:lvl1pPr marL="0" indent="0" defTabSz="587022">
              <a:lnSpc>
                <a:spcPct val="100000"/>
              </a:lnSpc>
              <a:spcBef>
                <a:spcPts val="4800"/>
              </a:spcBef>
              <a:buSzTx/>
              <a:buNone/>
              <a:defRPr sz="4200" b="1">
                <a:solidFill>
                  <a:srgbClr val="94A8B2"/>
                </a:solidFill>
                <a:latin typeface="Helvetica"/>
                <a:ea typeface="Helvetica"/>
                <a:cs typeface="Helvetica"/>
                <a:sym typeface="Helvetica"/>
              </a:defRPr>
            </a:lvl1pPr>
          </a:lstStyle>
          <a:p>
            <a:r>
              <a:t> </a:t>
            </a:r>
          </a:p>
        </p:txBody>
      </p:sp>
      <p:sp>
        <p:nvSpPr>
          <p:cNvPr id="160" name="Text"/>
          <p:cNvSpPr txBox="1">
            <a:spLocks noGrp="1"/>
          </p:cNvSpPr>
          <p:nvPr>
            <p:ph type="body" sz="quarter" idx="14"/>
          </p:nvPr>
        </p:nvSpPr>
        <p:spPr>
          <a:xfrm>
            <a:off x="50718721" y="32875221"/>
            <a:ext cx="10288694" cy="165101"/>
          </a:xfrm>
          <a:prstGeom prst="rect">
            <a:avLst/>
          </a:prstGeom>
        </p:spPr>
        <p:txBody>
          <a:bodyPr lIns="0" tIns="0" rIns="0" bIns="0" anchor="b">
            <a:spAutoFit/>
          </a:bodyPr>
          <a:lstStyle>
            <a:lvl1pPr marL="0" indent="0" defTabSz="587022">
              <a:lnSpc>
                <a:spcPct val="100000"/>
              </a:lnSpc>
              <a:spcBef>
                <a:spcPts val="0"/>
              </a:spcBef>
              <a:buSzTx/>
              <a:buNone/>
              <a:defRPr sz="1100" spc="-5">
                <a:solidFill>
                  <a:srgbClr val="94A8B2"/>
                </a:solidFill>
                <a:latin typeface="SF Hello Light"/>
                <a:ea typeface="SF Hello Light"/>
                <a:cs typeface="SF Hello Light"/>
                <a:sym typeface="SF Hello Light"/>
              </a:defRPr>
            </a:lvl1pPr>
          </a:lstStyle>
          <a:p>
            <a:r>
              <a:t> </a:t>
            </a:r>
          </a:p>
        </p:txBody>
      </p:sp>
      <p:sp>
        <p:nvSpPr>
          <p:cNvPr id="161" name="Title Text"/>
          <p:cNvSpPr txBox="1">
            <a:spLocks noGrp="1"/>
          </p:cNvSpPr>
          <p:nvPr>
            <p:ph type="title"/>
          </p:nvPr>
        </p:nvSpPr>
        <p:spPr>
          <a:xfrm>
            <a:off x="609599" y="7071359"/>
            <a:ext cx="11785602" cy="738295"/>
          </a:xfrm>
          <a:prstGeom prst="rect">
            <a:avLst/>
          </a:prstGeom>
        </p:spPr>
        <p:txBody>
          <a:bodyPr lIns="27093" tIns="27093" rIns="27093" bIns="27093" anchor="ctr">
            <a:noAutofit/>
          </a:bodyPr>
          <a:lstStyle>
            <a:lvl1pPr defTabSz="587022">
              <a:lnSpc>
                <a:spcPct val="100000"/>
              </a:lnSpc>
              <a:spcBef>
                <a:spcPts val="200"/>
              </a:spcBef>
              <a:defRPr sz="2400" b="0" spc="-48">
                <a:latin typeface="SF Hello Regular"/>
                <a:ea typeface="SF Hello Regular"/>
                <a:cs typeface="SF Hello Regular"/>
                <a:sym typeface="SF Hello Regular"/>
              </a:defRPr>
            </a:lvl1pPr>
          </a:lstStyle>
          <a:p>
            <a:r>
              <a:t>Title Text</a:t>
            </a:r>
          </a:p>
        </p:txBody>
      </p:sp>
      <p:sp>
        <p:nvSpPr>
          <p:cNvPr id="162" name="Body Level One…"/>
          <p:cNvSpPr txBox="1">
            <a:spLocks noGrp="1"/>
          </p:cNvSpPr>
          <p:nvPr>
            <p:ph type="body" idx="1"/>
          </p:nvPr>
        </p:nvSpPr>
        <p:spPr>
          <a:xfrm>
            <a:off x="609599" y="2682239"/>
            <a:ext cx="11785602" cy="4389122"/>
          </a:xfrm>
          <a:prstGeom prst="rect">
            <a:avLst/>
          </a:prstGeom>
        </p:spPr>
        <p:txBody>
          <a:bodyPr lIns="27093" tIns="27093" rIns="27093" bIns="27093" anchor="ctr">
            <a:noAutofit/>
          </a:bodyPr>
          <a:lstStyle>
            <a:lvl1pPr marL="0" indent="0" defTabSz="587022">
              <a:lnSpc>
                <a:spcPct val="100000"/>
              </a:lnSpc>
              <a:spcBef>
                <a:spcPts val="0"/>
              </a:spcBef>
              <a:buClr>
                <a:srgbClr val="FFFFFF">
                  <a:alpha val="0"/>
                </a:srgbClr>
              </a:buClr>
              <a:buSzPct val="25000"/>
              <a:defRPr sz="7000" b="1" spc="-140">
                <a:latin typeface="Helvetica"/>
                <a:ea typeface="Helvetica"/>
                <a:cs typeface="Helvetica"/>
                <a:sym typeface="Helvetica"/>
              </a:defRPr>
            </a:lvl1pPr>
            <a:lvl2pPr marL="0" indent="0" defTabSz="587022">
              <a:lnSpc>
                <a:spcPct val="100000"/>
              </a:lnSpc>
              <a:spcBef>
                <a:spcPts val="700"/>
              </a:spcBef>
              <a:buClr>
                <a:srgbClr val="FFFFFF">
                  <a:alpha val="0"/>
                </a:srgbClr>
              </a:buClr>
              <a:buSzPct val="25000"/>
              <a:defRPr sz="7000" spc="-140">
                <a:latin typeface="SF Hello Regular"/>
                <a:ea typeface="SF Hello Regular"/>
                <a:cs typeface="SF Hello Regular"/>
                <a:sym typeface="SF Hello Regular"/>
              </a:defRPr>
            </a:lvl2pPr>
            <a:lvl3pPr marL="52387" indent="-52387" defTabSz="587022">
              <a:lnSpc>
                <a:spcPct val="100000"/>
              </a:lnSpc>
              <a:spcBef>
                <a:spcPts val="200"/>
              </a:spcBef>
              <a:buClr>
                <a:srgbClr val="FFFFFF">
                  <a:alpha val="0"/>
                </a:srgbClr>
              </a:buClr>
              <a:buSzPct val="25000"/>
              <a:defRPr sz="2200" spc="-44">
                <a:latin typeface="SF Hello Regular"/>
                <a:ea typeface="SF Hello Regular"/>
                <a:cs typeface="SF Hello Regular"/>
                <a:sym typeface="SF Hello Regular"/>
              </a:defRPr>
            </a:lvl3pPr>
            <a:lvl4pPr marL="52387" indent="-52387" defTabSz="587022">
              <a:lnSpc>
                <a:spcPct val="100000"/>
              </a:lnSpc>
              <a:spcBef>
                <a:spcPts val="200"/>
              </a:spcBef>
              <a:buClr>
                <a:srgbClr val="FFFFFF">
                  <a:alpha val="0"/>
                </a:srgbClr>
              </a:buClr>
              <a:buSzPct val="25000"/>
              <a:defRPr sz="2200" spc="-44">
                <a:latin typeface="SF Hello Regular"/>
                <a:ea typeface="SF Hello Regular"/>
                <a:cs typeface="SF Hello Regular"/>
                <a:sym typeface="SF Hello Regular"/>
              </a:defRPr>
            </a:lvl4pPr>
            <a:lvl5pPr marL="52387" indent="-52387" defTabSz="587022">
              <a:lnSpc>
                <a:spcPct val="100000"/>
              </a:lnSpc>
              <a:spcBef>
                <a:spcPts val="200"/>
              </a:spcBef>
              <a:buClr>
                <a:srgbClr val="FFFFFF">
                  <a:alpha val="0"/>
                </a:srgbClr>
              </a:buClr>
              <a:buSzPct val="25000"/>
              <a:defRPr sz="2200" spc="-44">
                <a:latin typeface="SF Hello Regular"/>
                <a:ea typeface="SF Hello Regular"/>
                <a:cs typeface="SF Hello Regular"/>
                <a:sym typeface="SF Hello Regular"/>
              </a:defRPr>
            </a:lvl5pPr>
          </a:lstStyle>
          <a:p>
            <a:r>
              <a:t>Body Level One</a:t>
            </a:r>
          </a:p>
          <a:p>
            <a:pPr lvl="1"/>
            <a:r>
              <a:t>Body Level Two</a:t>
            </a:r>
          </a:p>
          <a:p>
            <a:pPr lvl="2"/>
            <a:r>
              <a:t>Body Level Three</a:t>
            </a:r>
          </a:p>
          <a:p>
            <a:pPr lvl="3"/>
            <a:r>
              <a:t>Body Level Four</a:t>
            </a:r>
          </a:p>
          <a:p>
            <a:pPr lvl="4"/>
            <a:r>
              <a:t>Body Level Five</a:t>
            </a:r>
          </a:p>
        </p:txBody>
      </p:sp>
      <p:pic>
        <p:nvPicPr>
          <p:cNvPr id="163" name="160927 Apple Logo Black JB.ai" descr="160927 Apple Logo Black JB.ai"/>
          <p:cNvPicPr>
            <a:picLocks noChangeAspect="1"/>
          </p:cNvPicPr>
          <p:nvPr/>
        </p:nvPicPr>
        <p:blipFill>
          <a:blip r:embed="rId2"/>
          <a:stretch>
            <a:fillRect/>
          </a:stretch>
        </p:blipFill>
        <p:spPr>
          <a:xfrm>
            <a:off x="503180" y="1687281"/>
            <a:ext cx="704293" cy="704294"/>
          </a:xfrm>
          <a:prstGeom prst="rect">
            <a:avLst/>
          </a:prstGeom>
          <a:ln w="12700">
            <a:miter lim="400000"/>
          </a:ln>
        </p:spPr>
      </p:pic>
      <p:sp>
        <p:nvSpPr>
          <p:cNvPr id="164" name="Slide Number"/>
          <p:cNvSpPr txBox="1">
            <a:spLocks noGrp="1"/>
          </p:cNvSpPr>
          <p:nvPr>
            <p:ph type="sldNum" sz="quarter" idx="2"/>
          </p:nvPr>
        </p:nvSpPr>
        <p:spPr>
          <a:xfrm>
            <a:off x="12747800" y="8175413"/>
            <a:ext cx="208151" cy="206588"/>
          </a:xfrm>
          <a:prstGeom prst="rect">
            <a:avLst/>
          </a:prstGeom>
        </p:spPr>
        <p:txBody>
          <a:bodyPr lIns="27093" tIns="27093" rIns="27093" bIns="27093" anchor="t"/>
          <a:lstStyle>
            <a:lvl1pPr algn="r">
              <a:tabLst>
                <a:tab pos="647700" algn="l"/>
              </a:tabLst>
              <a:defRPr sz="1000">
                <a:solidFill>
                  <a:srgbClr val="87939D"/>
                </a:solidFill>
                <a:latin typeface="SF Hello Regular"/>
                <a:ea typeface="SF Hello Regular"/>
                <a:cs typeface="SF Hello Regular"/>
                <a:sym typeface="SF Hello Regular"/>
              </a:defRPr>
            </a:lvl1pPr>
          </a:lstStyle>
          <a:p>
            <a:pPr defTabSz="91440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bg>
      <p:bgPr>
        <a:gradFill flip="none" rotWithShape="1">
          <a:gsLst>
            <a:gs pos="0">
              <a:srgbClr val="000000"/>
            </a:gs>
            <a:gs pos="100000">
              <a:srgbClr val="3B3B3B"/>
            </a:gs>
          </a:gsLst>
          <a:lin ang="5400000" scaled="0"/>
        </a:grad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677333" y="2973493"/>
            <a:ext cx="11650134" cy="2069043"/>
          </a:xfrm>
          <a:prstGeom prst="rect">
            <a:avLst/>
          </a:prstGeom>
        </p:spPr>
        <p:txBody>
          <a:bodyPr lIns="27093" tIns="27093" rIns="27093" bIns="27093" anchor="b"/>
          <a:lstStyle>
            <a:lvl1pPr algn="ctr">
              <a:lnSpc>
                <a:spcPct val="90000"/>
              </a:lnSpc>
              <a:defRPr sz="8200" b="0" spc="-246">
                <a:gradFill flip="none" rotWithShape="1">
                  <a:gsLst>
                    <a:gs pos="0">
                      <a:srgbClr val="00E8FF"/>
                    </a:gs>
                    <a:gs pos="100000">
                      <a:srgbClr val="FF00F7"/>
                    </a:gs>
                  </a:gsLst>
                  <a:lin ang="3967761" scaled="0"/>
                </a:gradFill>
                <a:latin typeface="Graphik Semibold"/>
                <a:ea typeface="Graphik Semibold"/>
                <a:cs typeface="Graphik Semibold"/>
                <a:sym typeface="Graphik Semibold"/>
              </a:defRPr>
            </a:lvl1pPr>
          </a:lstStyle>
          <a:p>
            <a:r>
              <a:t>Title Text</a:t>
            </a:r>
          </a:p>
        </p:txBody>
      </p:sp>
      <p:sp>
        <p:nvSpPr>
          <p:cNvPr id="172" name="Rectangle"/>
          <p:cNvSpPr txBox="1">
            <a:spLocks noGrp="1"/>
          </p:cNvSpPr>
          <p:nvPr>
            <p:ph type="body" sz="quarter" idx="13"/>
          </p:nvPr>
        </p:nvSpPr>
        <p:spPr>
          <a:xfrm>
            <a:off x="677333" y="7704763"/>
            <a:ext cx="11650134" cy="370163"/>
          </a:xfrm>
          <a:prstGeom prst="rect">
            <a:avLst/>
          </a:prstGeom>
        </p:spPr>
        <p:txBody>
          <a:bodyPr lIns="27093" tIns="27093" rIns="27093" bIns="27093"/>
          <a:lstStyle/>
          <a:p>
            <a:pPr marL="0" indent="0" algn="ctr" defTabSz="587022">
              <a:lnSpc>
                <a:spcPct val="100000"/>
              </a:lnSpc>
              <a:spcBef>
                <a:spcPts val="0"/>
              </a:spcBef>
              <a:buSzTx/>
              <a:buNone/>
              <a:defRPr sz="2400">
                <a:solidFill>
                  <a:srgbClr val="D5D5D5"/>
                </a:solidFill>
                <a:latin typeface="Graphik Medium"/>
                <a:ea typeface="Graphik Medium"/>
                <a:cs typeface="Graphik Medium"/>
                <a:sym typeface="Graphik Medium"/>
              </a:defRPr>
            </a:pPr>
            <a:endParaRPr/>
          </a:p>
        </p:txBody>
      </p:sp>
      <p:sp>
        <p:nvSpPr>
          <p:cNvPr id="173" name="Body Level One…"/>
          <p:cNvSpPr txBox="1">
            <a:spLocks noGrp="1"/>
          </p:cNvSpPr>
          <p:nvPr>
            <p:ph type="body" sz="quarter" idx="1"/>
          </p:nvPr>
        </p:nvSpPr>
        <p:spPr>
          <a:xfrm>
            <a:off x="677333" y="4944533"/>
            <a:ext cx="11650134" cy="1339922"/>
          </a:xfrm>
          <a:prstGeom prst="rect">
            <a:avLst/>
          </a:prstGeom>
        </p:spPr>
        <p:txBody>
          <a:bodyPr lIns="27093" tIns="27093" rIns="27093" bIns="27093"/>
          <a:lstStyle>
            <a:lvl1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1pPr>
            <a:lvl2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2pPr>
            <a:lvl3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3pPr>
            <a:lvl4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4pPr>
            <a:lvl5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6369558" y="8163847"/>
            <a:ext cx="258911" cy="281010"/>
          </a:xfrm>
          <a:prstGeom prst="rect">
            <a:avLst/>
          </a:prstGeom>
        </p:spPr>
        <p:txBody>
          <a:bodyPr lIns="27093" tIns="27093" rIns="27093" bIns="27093"/>
          <a:lstStyle>
            <a:lvl1pPr defTabSz="587022">
              <a:defRPr sz="1400">
                <a:solidFill>
                  <a:srgbClr val="FFFFFF"/>
                </a:solidFill>
                <a:latin typeface="Graphik"/>
                <a:ea typeface="Graphik"/>
                <a:cs typeface="Graphik"/>
                <a:sym typeface="Graphik"/>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
    <p:spTree>
      <p:nvGrpSpPr>
        <p:cNvPr id="1" name=""/>
        <p:cNvGrpSpPr/>
        <p:nvPr/>
      </p:nvGrpSpPr>
      <p:grpSpPr>
        <a:xfrm>
          <a:off x="0" y="0"/>
          <a:ext cx="0" cy="0"/>
          <a:chOff x="0" y="0"/>
          <a:chExt cx="0" cy="0"/>
        </a:xfrm>
      </p:grpSpPr>
      <p:sp>
        <p:nvSpPr>
          <p:cNvPr id="181" name="Text"/>
          <p:cNvSpPr txBox="1">
            <a:spLocks noGrp="1"/>
          </p:cNvSpPr>
          <p:nvPr>
            <p:ph type="body" sz="quarter" idx="13"/>
          </p:nvPr>
        </p:nvSpPr>
        <p:spPr>
          <a:xfrm>
            <a:off x="114221" y="8321040"/>
            <a:ext cx="10288694" cy="152401"/>
          </a:xfrm>
          <a:prstGeom prst="rect">
            <a:avLst/>
          </a:prstGeom>
        </p:spPr>
        <p:txBody>
          <a:bodyPr lIns="0" tIns="0" rIns="0" bIns="0" anchor="b">
            <a:spAutoFit/>
          </a:bodyPr>
          <a:lstStyle/>
          <a:p>
            <a:pPr marL="0" indent="0" defTabSz="914400">
              <a:lnSpc>
                <a:spcPct val="100000"/>
              </a:lnSpc>
              <a:spcBef>
                <a:spcPts val="0"/>
              </a:spcBef>
              <a:buSzTx/>
              <a:buNone/>
              <a:tabLst>
                <a:tab pos="647700" algn="l"/>
              </a:tabLst>
              <a:defRPr sz="1000">
                <a:solidFill>
                  <a:srgbClr val="87939D"/>
                </a:solidFill>
                <a:latin typeface="SF Hello Regular"/>
                <a:ea typeface="SF Hello Regular"/>
                <a:cs typeface="SF Hello Regular"/>
                <a:sym typeface="SF Hello Regular"/>
              </a:defRPr>
            </a:pPr>
            <a:endParaRPr/>
          </a:p>
        </p:txBody>
      </p:sp>
      <p:sp>
        <p:nvSpPr>
          <p:cNvPr id="182" name="Text"/>
          <p:cNvSpPr txBox="1">
            <a:spLocks noGrp="1"/>
          </p:cNvSpPr>
          <p:nvPr>
            <p:ph type="body" sz="quarter" idx="14"/>
          </p:nvPr>
        </p:nvSpPr>
        <p:spPr>
          <a:xfrm>
            <a:off x="609599" y="2316479"/>
            <a:ext cx="11785602" cy="790788"/>
          </a:xfrm>
          <a:prstGeom prst="rect">
            <a:avLst/>
          </a:prstGeom>
        </p:spPr>
        <p:txBody>
          <a:bodyPr lIns="27093" tIns="27093" rIns="27093" bIns="27093">
            <a:spAutoFit/>
          </a:bodyPr>
          <a:lstStyle/>
          <a:p>
            <a:pPr marL="0" indent="0" defTabSz="587022">
              <a:spcBef>
                <a:spcPts val="0"/>
              </a:spcBef>
              <a:buSzTx/>
              <a:buNone/>
              <a:defRPr sz="4800" spc="-96">
                <a:latin typeface="SF Hello Regular"/>
                <a:ea typeface="SF Hello Regular"/>
                <a:cs typeface="SF Hello Regular"/>
                <a:sym typeface="SF Hello Regular"/>
              </a:defRPr>
            </a:pPr>
            <a:endParaRPr/>
          </a:p>
        </p:txBody>
      </p:sp>
      <p:sp>
        <p:nvSpPr>
          <p:cNvPr id="183" name="Title Text"/>
          <p:cNvSpPr txBox="1">
            <a:spLocks noGrp="1"/>
          </p:cNvSpPr>
          <p:nvPr>
            <p:ph type="title"/>
          </p:nvPr>
        </p:nvSpPr>
        <p:spPr>
          <a:xfrm>
            <a:off x="609599" y="1219199"/>
            <a:ext cx="11785602" cy="1097281"/>
          </a:xfrm>
          <a:prstGeom prst="rect">
            <a:avLst/>
          </a:prstGeom>
        </p:spPr>
        <p:txBody>
          <a:bodyPr lIns="27093" tIns="27093" rIns="27093" bIns="27093" anchor="b">
            <a:noAutofit/>
          </a:bodyPr>
          <a:lstStyle>
            <a:lvl1pPr defTabSz="587022">
              <a:lnSpc>
                <a:spcPts val="5100"/>
              </a:lnSpc>
              <a:defRPr sz="4800" spc="-96">
                <a:latin typeface="Helvetica"/>
                <a:ea typeface="Helvetica"/>
                <a:cs typeface="Helvetica"/>
                <a:sym typeface="Helvetica"/>
              </a:defRPr>
            </a:lvl1pPr>
          </a:lstStyle>
          <a:p>
            <a:r>
              <a:t>Title Text</a:t>
            </a:r>
          </a:p>
        </p:txBody>
      </p:sp>
      <p:sp>
        <p:nvSpPr>
          <p:cNvPr id="184" name="Body Level One…"/>
          <p:cNvSpPr txBox="1">
            <a:spLocks noGrp="1"/>
          </p:cNvSpPr>
          <p:nvPr>
            <p:ph type="body" idx="1"/>
          </p:nvPr>
        </p:nvSpPr>
        <p:spPr>
          <a:xfrm>
            <a:off x="615447" y="3305386"/>
            <a:ext cx="11785602" cy="4863255"/>
          </a:xfrm>
          <a:prstGeom prst="rect">
            <a:avLst/>
          </a:prstGeom>
        </p:spPr>
        <p:txBody>
          <a:bodyPr lIns="27093" tIns="27093" rIns="27093" bIns="27093">
            <a:noAutofit/>
          </a:bodyPr>
          <a:lstStyle>
            <a:lvl1pPr marL="224895" indent="-224895" defTabSz="650240">
              <a:lnSpc>
                <a:spcPct val="100000"/>
              </a:lnSpc>
              <a:spcBef>
                <a:spcPts val="1900"/>
              </a:spcBef>
              <a:buSzPct val="90000"/>
              <a:defRPr sz="3400" spc="-34">
                <a:latin typeface="SF Hello Regular"/>
                <a:ea typeface="SF Hello Regular"/>
                <a:cs typeface="SF Hello Regular"/>
                <a:sym typeface="SF Hello Regular"/>
              </a:defRPr>
            </a:lvl1pPr>
            <a:lvl2pPr marL="546100" indent="-215900" defTabSz="650240">
              <a:lnSpc>
                <a:spcPct val="100000"/>
              </a:lnSpc>
              <a:spcBef>
                <a:spcPts val="1700"/>
              </a:spcBef>
              <a:buSzPct val="80000"/>
              <a:buChar char="-"/>
              <a:defRPr sz="3400" spc="-34">
                <a:latin typeface="SF Hello Regular"/>
                <a:ea typeface="SF Hello Regular"/>
                <a:cs typeface="SF Hello Regular"/>
                <a:sym typeface="SF Hello Regular"/>
              </a:defRPr>
            </a:lvl2pPr>
            <a:lvl3pPr marL="860001" indent="-212301" defTabSz="650240">
              <a:lnSpc>
                <a:spcPct val="100000"/>
              </a:lnSpc>
              <a:spcBef>
                <a:spcPts val="1500"/>
              </a:spcBef>
              <a:buSzPct val="80000"/>
              <a:buChar char="-"/>
              <a:defRPr sz="3400" spc="-34">
                <a:latin typeface="SF Hello Regular"/>
                <a:ea typeface="SF Hello Regular"/>
                <a:cs typeface="SF Hello Regular"/>
                <a:sym typeface="SF Hello Regular"/>
              </a:defRPr>
            </a:lvl3pPr>
            <a:lvl4pPr marL="1168505" indent="-203305" defTabSz="650240">
              <a:lnSpc>
                <a:spcPct val="100000"/>
              </a:lnSpc>
              <a:spcBef>
                <a:spcPts val="1500"/>
              </a:spcBef>
              <a:buSzPct val="80000"/>
              <a:buChar char="-"/>
              <a:defRPr sz="3400" spc="-34">
                <a:latin typeface="SF Hello Regular"/>
                <a:ea typeface="SF Hello Regular"/>
                <a:cs typeface="SF Hello Regular"/>
                <a:sym typeface="SF Hello Regular"/>
              </a:defRPr>
            </a:lvl4pPr>
            <a:lvl5pPr marL="1468807" indent="-198807" defTabSz="650240">
              <a:lnSpc>
                <a:spcPct val="100000"/>
              </a:lnSpc>
              <a:spcBef>
                <a:spcPts val="1500"/>
              </a:spcBef>
              <a:buSzPct val="80000"/>
              <a:buChar char="-"/>
              <a:defRPr sz="3400" spc="-34">
                <a:latin typeface="SF Hello Regular"/>
                <a:ea typeface="SF Hello Regular"/>
                <a:cs typeface="SF Hello Regular"/>
                <a:sym typeface="SF Hello Regular"/>
              </a:defRPr>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xfrm>
            <a:off x="12746531" y="8175413"/>
            <a:ext cx="208151" cy="206588"/>
          </a:xfrm>
          <a:prstGeom prst="rect">
            <a:avLst/>
          </a:prstGeom>
        </p:spPr>
        <p:txBody>
          <a:bodyPr lIns="27093" tIns="27093" rIns="27093" bIns="27093" anchor="t"/>
          <a:lstStyle>
            <a:lvl1pPr algn="r">
              <a:tabLst>
                <a:tab pos="647700" algn="l"/>
              </a:tabLst>
              <a:defRPr sz="1000">
                <a:solidFill>
                  <a:srgbClr val="87939D"/>
                </a:solidFill>
                <a:latin typeface="SF Hello Regular"/>
                <a:ea typeface="SF Hello Regular"/>
                <a:cs typeface="SF Hello Regular"/>
                <a:sym typeface="SF Hello Regular"/>
              </a:defRPr>
            </a:lvl1pPr>
          </a:lstStyle>
          <a:p>
            <a:pPr defTabSz="91440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13"/>
          </p:nvPr>
        </p:nvSpPr>
        <p:spPr>
          <a:xfrm>
            <a:off x="-376767" y="-915894"/>
            <a:ext cx="17835652" cy="10682195"/>
          </a:xfrm>
          <a:prstGeom prst="rect">
            <a:avLst/>
          </a:prstGeom>
        </p:spPr>
        <p:txBody>
          <a:bodyPr lIns="91439" tIns="45719" rIns="91439" bIns="45719">
            <a:noAutofit/>
          </a:bodyPr>
          <a:lstStyle/>
          <a:p>
            <a:endParaRPr/>
          </a:p>
        </p:txBody>
      </p:sp>
      <p:sp>
        <p:nvSpPr>
          <p:cNvPr id="22" name="Title Text"/>
          <p:cNvSpPr txBox="1">
            <a:spLocks noGrp="1"/>
          </p:cNvSpPr>
          <p:nvPr>
            <p:ph type="title"/>
          </p:nvPr>
        </p:nvSpPr>
        <p:spPr>
          <a:xfrm>
            <a:off x="698500" y="5181600"/>
            <a:ext cx="11607800" cy="3302000"/>
          </a:xfrm>
          <a:prstGeom prst="rect">
            <a:avLst/>
          </a:prstGeom>
        </p:spPr>
        <p:txBody>
          <a:bodyPr anchor="b"/>
          <a:lstStyle>
            <a:lvl1pPr>
              <a:defRPr sz="8200" spc="-164"/>
            </a:lvl1pPr>
          </a:lstStyle>
          <a:p>
            <a:r>
              <a:t>Title Text</a:t>
            </a:r>
          </a:p>
        </p:txBody>
      </p:sp>
      <p:sp>
        <p:nvSpPr>
          <p:cNvPr id="23" name="Body Level One…"/>
          <p:cNvSpPr txBox="1">
            <a:spLocks noGrp="1"/>
          </p:cNvSpPr>
          <p:nvPr>
            <p:ph type="body" sz="quarter" idx="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Body Level One</a:t>
            </a:r>
          </a:p>
          <a:p>
            <a:pPr lvl="1"/>
            <a:r>
              <a:t>Body Level Two</a:t>
            </a:r>
          </a:p>
          <a:p>
            <a:pPr lvl="2"/>
            <a:r>
              <a:t>Body Level Three</a:t>
            </a:r>
          </a:p>
          <a:p>
            <a:pPr lvl="3"/>
            <a:r>
              <a:t>Body Level Four</a:t>
            </a:r>
          </a:p>
          <a:p>
            <a:pPr lvl="4"/>
            <a:r>
              <a:t>Body Level Five</a:t>
            </a:r>
          </a:p>
        </p:txBody>
      </p:sp>
      <p:sp>
        <p:nvSpPr>
          <p:cNvPr id="24" name="Rectangle"/>
          <p:cNvSpPr txBox="1">
            <a:spLocks noGrp="1"/>
          </p:cNvSpPr>
          <p:nvPr>
            <p:ph type="body" sz="quarter" idx="14"/>
          </p:nvPr>
        </p:nvSpPr>
        <p:spPr>
          <a:xfrm>
            <a:off x="698500" y="571500"/>
            <a:ext cx="11607801" cy="461059"/>
          </a:xfrm>
          <a:prstGeom prst="rect">
            <a:avLst/>
          </a:prstGeom>
        </p:spPr>
        <p:txBody>
          <a:bodyPr/>
          <a:lstStyle/>
          <a:p>
            <a:pPr marL="0" indent="0" defTabSz="587022">
              <a:lnSpc>
                <a:spcPct val="100000"/>
              </a:lnSpc>
              <a:spcBef>
                <a:spcPts val="0"/>
              </a:spcBef>
              <a:buSzTx/>
              <a:buNone/>
              <a:defRPr sz="2400" b="1"/>
            </a:pPr>
            <a:endParaRPr/>
          </a:p>
        </p:txBody>
      </p:sp>
      <p:sp>
        <p:nvSpPr>
          <p:cNvPr id="25" name="Slide Numb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eg"/>
          <p:cNvSpPr>
            <a:spLocks noGrp="1"/>
          </p:cNvSpPr>
          <p:nvPr>
            <p:ph type="pic" idx="13"/>
          </p:nvPr>
        </p:nvSpPr>
        <p:spPr>
          <a:xfrm>
            <a:off x="5319129" y="495299"/>
            <a:ext cx="7543801" cy="8780059"/>
          </a:xfrm>
          <a:prstGeom prst="rect">
            <a:avLst/>
          </a:prstGeom>
        </p:spPr>
        <p:txBody>
          <a:bodyPr lIns="91439" tIns="45719" rIns="91439" bIns="45719">
            <a:noAutofit/>
          </a:bodyPr>
          <a:lstStyle/>
          <a:p>
            <a:endParaRPr/>
          </a:p>
        </p:txBody>
      </p:sp>
      <p:sp>
        <p:nvSpPr>
          <p:cNvPr id="33" name="Body Level One…"/>
          <p:cNvSpPr txBox="1">
            <a:spLocks noGrp="1"/>
          </p:cNvSpPr>
          <p:nvPr>
            <p:ph type="body" sz="quarter" idx="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Body Level One</a:t>
            </a:r>
          </a:p>
          <a:p>
            <a:pPr lvl="1"/>
            <a:r>
              <a:t>Body Level Two</a:t>
            </a:r>
          </a:p>
          <a:p>
            <a:pPr lvl="2"/>
            <a:r>
              <a:t>Body Level Three</a:t>
            </a:r>
          </a:p>
          <a:p>
            <a:pPr lvl="3"/>
            <a:r>
              <a:t>Body Level Four</a:t>
            </a:r>
          </a:p>
          <a:p>
            <a:pPr lvl="4"/>
            <a:r>
              <a:t>Body Level Five</a:t>
            </a:r>
          </a:p>
        </p:txBody>
      </p:sp>
      <p:sp>
        <p:nvSpPr>
          <p:cNvPr id="34" name="Title Text"/>
          <p:cNvSpPr txBox="1">
            <a:spLocks noGrp="1"/>
          </p:cNvSpPr>
          <p:nvPr>
            <p:ph type="title"/>
          </p:nvPr>
        </p:nvSpPr>
        <p:spPr>
          <a:xfrm>
            <a:off x="698500" y="692534"/>
            <a:ext cx="5105400" cy="4387466"/>
          </a:xfrm>
          <a:prstGeom prst="rect">
            <a:avLst/>
          </a:prstGeom>
        </p:spPr>
        <p:txBody>
          <a:bodyPr anchor="b"/>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p:nvPr>
        </p:nvSpPr>
        <p:spPr>
          <a:prstGeom prst="rect">
            <a:avLst/>
          </a:prstGeom>
        </p:spPr>
        <p:txBody>
          <a:bodyPr numCol="2" spcCol="589358"/>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660384004_1290x1720.jpeg"/>
          <p:cNvSpPr>
            <a:spLocks noGrp="1"/>
          </p:cNvSpPr>
          <p:nvPr>
            <p:ph type="pic" idx="13"/>
          </p:nvPr>
        </p:nvSpPr>
        <p:spPr>
          <a:xfrm>
            <a:off x="6172200" y="596900"/>
            <a:ext cx="6448425" cy="8597900"/>
          </a:xfrm>
          <a:prstGeom prst="rect">
            <a:avLst/>
          </a:prstGeom>
        </p:spPr>
        <p:txBody>
          <a:bodyPr lIns="91439" tIns="45719" rIns="91439" bIns="45719">
            <a:noAutofit/>
          </a:bodyPr>
          <a:lstStyle/>
          <a:p>
            <a:endParaRPr/>
          </a:p>
        </p:txBody>
      </p:sp>
      <p:sp>
        <p:nvSpPr>
          <p:cNvPr id="61" name="Title Text"/>
          <p:cNvSpPr txBox="1">
            <a:spLocks noGrp="1"/>
          </p:cNvSpPr>
          <p:nvPr>
            <p:ph type="title"/>
          </p:nvPr>
        </p:nvSpPr>
        <p:spPr>
          <a:xfrm>
            <a:off x="698500" y="444500"/>
            <a:ext cx="5105400" cy="1016000"/>
          </a:xfrm>
          <a:prstGeom prst="rect">
            <a:avLst/>
          </a:prstGeom>
        </p:spPr>
        <p:txBody>
          <a:bodyPr/>
          <a:lstStyle/>
          <a:p>
            <a:r>
              <a:t>Title Text</a:t>
            </a:r>
          </a:p>
        </p:txBody>
      </p:sp>
      <p:sp>
        <p:nvSpPr>
          <p:cNvPr id="62" name="Rectangle"/>
          <p:cNvSpPr txBox="1">
            <a:spLocks noGrp="1"/>
          </p:cNvSpPr>
          <p:nvPr>
            <p:ph type="body" sz="quarter" idx="14"/>
          </p:nvPr>
        </p:nvSpPr>
        <p:spPr>
          <a:xfrm>
            <a:off x="698500" y="1412977"/>
            <a:ext cx="5105400" cy="671803"/>
          </a:xfrm>
          <a:prstGeom prst="rect">
            <a:avLst/>
          </a:prstGeom>
        </p:spPr>
        <p:txBody>
          <a:bodyPr/>
          <a:lstStyle/>
          <a:p>
            <a:pPr marL="0" indent="0" defTabSz="587022">
              <a:lnSpc>
                <a:spcPct val="100000"/>
              </a:lnSpc>
              <a:spcBef>
                <a:spcPts val="0"/>
              </a:spcBef>
              <a:buSzTx/>
              <a:buNone/>
              <a:defRPr sz="3800" b="1"/>
            </a:pPr>
            <a:endParaRPr/>
          </a:p>
        </p:txBody>
      </p:sp>
      <p:sp>
        <p:nvSpPr>
          <p:cNvPr id="63" name="Body Level One…"/>
          <p:cNvSpPr txBox="1">
            <a:spLocks noGrp="1"/>
          </p:cNvSpPr>
          <p:nvPr>
            <p:ph type="body" sz="half" idx="1"/>
          </p:nvPr>
        </p:nvSpPr>
        <p:spPr>
          <a:xfrm>
            <a:off x="698500" y="3480196"/>
            <a:ext cx="5105400" cy="55931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itle Text"/>
          <p:cNvSpPr txBox="1">
            <a:spLocks noGrp="1"/>
          </p:cNvSpPr>
          <p:nvPr>
            <p:ph type="title"/>
          </p:nvPr>
        </p:nvSpPr>
        <p:spPr>
          <a:xfrm>
            <a:off x="698500" y="444500"/>
            <a:ext cx="11607800" cy="1016000"/>
          </a:xfrm>
          <a:prstGeom prst="rect">
            <a:avLst/>
          </a:prstGeom>
        </p:spPr>
        <p:txBody>
          <a:bodyPr/>
          <a:lstStyle/>
          <a:p>
            <a:r>
              <a:t>Title Text</a:t>
            </a:r>
          </a:p>
        </p:txBody>
      </p:sp>
      <p:sp>
        <p:nvSpPr>
          <p:cNvPr id="89" name="Rectangle"/>
          <p:cNvSpPr txBox="1">
            <a:spLocks noGrp="1"/>
          </p:cNvSpPr>
          <p:nvPr>
            <p:ph type="body" sz="quarter" idx="13"/>
          </p:nvPr>
        </p:nvSpPr>
        <p:spPr>
          <a:xfrm>
            <a:off x="698500" y="1409700"/>
            <a:ext cx="11607801" cy="671802"/>
          </a:xfrm>
          <a:prstGeom prst="rect">
            <a:avLst/>
          </a:prstGeom>
        </p:spPr>
        <p:txBody>
          <a:bodyPr/>
          <a:lstStyle/>
          <a:p>
            <a:pPr marL="0" indent="0" defTabSz="587022">
              <a:lnSpc>
                <a:spcPct val="100000"/>
              </a:lnSpc>
              <a:spcBef>
                <a:spcPts val="0"/>
              </a:spcBef>
              <a:buSzTx/>
              <a:buNone/>
              <a:defRPr sz="3800" b="1"/>
            </a:pPr>
            <a:endParaRPr/>
          </a:p>
        </p:txBody>
      </p:sp>
      <p:sp>
        <p:nvSpPr>
          <p:cNvPr id="90" name="Body Level One…"/>
          <p:cNvSpPr txBox="1">
            <a:spLocks noGrp="1"/>
          </p:cNvSpPr>
          <p:nvPr>
            <p:ph type="body" idx="1"/>
          </p:nvPr>
        </p:nvSpPr>
        <p:spPr>
          <a:prstGeom prst="rect">
            <a:avLst/>
          </a:prstGeom>
        </p:spPr>
        <p:txBody>
          <a:bodyPr/>
          <a:lstStyle>
            <a:lvl1pPr marL="0" indent="0">
              <a:spcBef>
                <a:spcPts val="1300"/>
              </a:spcBef>
              <a:buSzTx/>
              <a:buNone/>
              <a:defRPr sz="3800" spc="-38"/>
            </a:lvl1pPr>
            <a:lvl2pPr marL="0" indent="0">
              <a:spcBef>
                <a:spcPts val="1300"/>
              </a:spcBef>
              <a:buSzTx/>
              <a:buNone/>
              <a:defRPr sz="3800" spc="-38"/>
            </a:lvl2pPr>
            <a:lvl3pPr marL="0" indent="0">
              <a:spcBef>
                <a:spcPts val="1300"/>
              </a:spcBef>
              <a:buSzTx/>
              <a:buNone/>
              <a:defRPr sz="3800" spc="-38"/>
            </a:lvl3pPr>
            <a:lvl4pPr marL="0" indent="0">
              <a:spcBef>
                <a:spcPts val="1300"/>
              </a:spcBef>
              <a:buSzTx/>
              <a:buNone/>
              <a:defRPr sz="3800" spc="-38"/>
            </a:lvl4pPr>
            <a:lvl5pPr marL="0" indent="0">
              <a:spcBef>
                <a:spcPts val="1300"/>
              </a:spcBef>
              <a:buSzTx/>
              <a:buNone/>
              <a:defRPr sz="3800" spc="-38"/>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Rectangle"/>
          <p:cNvSpPr txBox="1">
            <a:spLocks noGrp="1"/>
          </p:cNvSpPr>
          <p:nvPr>
            <p:ph type="body" sz="quarter" idx="13"/>
          </p:nvPr>
        </p:nvSpPr>
        <p:spPr>
          <a:xfrm>
            <a:off x="698500" y="6209979"/>
            <a:ext cx="11607800" cy="671803"/>
          </a:xfrm>
          <a:prstGeom prst="rect">
            <a:avLst/>
          </a:prstGeom>
        </p:spPr>
        <p:txBody>
          <a:bodyPr/>
          <a:lstStyle/>
          <a:p>
            <a:pPr marL="0" indent="0" algn="ctr">
              <a:lnSpc>
                <a:spcPct val="100000"/>
              </a:lnSpc>
              <a:spcBef>
                <a:spcPts val="0"/>
              </a:spcBef>
              <a:buSzTx/>
              <a:buNone/>
              <a:defRPr sz="3800" b="1"/>
            </a:pPr>
            <a:endParaRPr/>
          </a:p>
        </p:txBody>
      </p:sp>
      <p:sp>
        <p:nvSpPr>
          <p:cNvPr id="107" name="Body Level One…"/>
          <p:cNvSpPr txBox="1">
            <a:spLocks noGrp="1"/>
          </p:cNvSpPr>
          <p:nvPr>
            <p:ph type="body" idx="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0" algn="ctr">
              <a:lnSpc>
                <a:spcPct val="80000"/>
              </a:lnSpc>
              <a:spcBef>
                <a:spcPts val="0"/>
              </a:spcBef>
              <a:buSzTx/>
              <a:buNone/>
              <a:defRPr sz="17600" b="1" spc="-176"/>
            </a:lvl2pPr>
            <a:lvl3pPr marL="0" indent="0" algn="ctr">
              <a:lnSpc>
                <a:spcPct val="80000"/>
              </a:lnSpc>
              <a:spcBef>
                <a:spcPts val="0"/>
              </a:spcBef>
              <a:buSzTx/>
              <a:buNone/>
              <a:defRPr sz="17600" b="1" spc="-176"/>
            </a:lvl3pPr>
            <a:lvl4pPr marL="0" indent="0" algn="ctr">
              <a:lnSpc>
                <a:spcPct val="80000"/>
              </a:lnSpc>
              <a:spcBef>
                <a:spcPts val="0"/>
              </a:spcBef>
              <a:buSzTx/>
              <a:buNone/>
              <a:defRPr sz="17600" b="1" spc="-176"/>
            </a:lvl4pPr>
            <a:lvl5pPr marL="0" indent="0" algn="ctr">
              <a:lnSpc>
                <a:spcPct val="80000"/>
              </a:lnSpc>
              <a:spcBef>
                <a:spcPts val="0"/>
              </a:spcBef>
              <a:buSzTx/>
              <a:buNone/>
              <a:defRPr sz="17600" b="1" spc="-176"/>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half" idx="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342900">
              <a:spcBef>
                <a:spcPts val="0"/>
              </a:spcBef>
              <a:buSzTx/>
              <a:buNone/>
              <a:defRPr sz="6000" spc="-119">
                <a:latin typeface="Helvetica Neue Medium"/>
                <a:ea typeface="Helvetica Neue Medium"/>
                <a:cs typeface="Helvetica Neue Medium"/>
                <a:sym typeface="Helvetica Neue Medium"/>
              </a:defRPr>
            </a:lvl2pPr>
            <a:lvl3pPr marL="457200" indent="-342900">
              <a:spcBef>
                <a:spcPts val="0"/>
              </a:spcBef>
              <a:buSzTx/>
              <a:buNone/>
              <a:defRPr sz="6000" spc="-119">
                <a:latin typeface="Helvetica Neue Medium"/>
                <a:ea typeface="Helvetica Neue Medium"/>
                <a:cs typeface="Helvetica Neue Medium"/>
                <a:sym typeface="Helvetica Neue Medium"/>
              </a:defRPr>
            </a:lvl3pPr>
            <a:lvl4pPr marL="457200" indent="-342900">
              <a:spcBef>
                <a:spcPts val="0"/>
              </a:spcBef>
              <a:buSzTx/>
              <a:buNone/>
              <a:defRPr sz="6000" spc="-119">
                <a:latin typeface="Helvetica Neue Medium"/>
                <a:ea typeface="Helvetica Neue Medium"/>
                <a:cs typeface="Helvetica Neue Medium"/>
                <a:sym typeface="Helvetica Neue Medium"/>
              </a:defRPr>
            </a:lvl4pPr>
            <a:lvl5pPr marL="457200" indent="-342900">
              <a:spcBef>
                <a:spcPts val="0"/>
              </a:spcBef>
              <a:buSzTx/>
              <a:buNone/>
              <a:defRPr sz="6000" spc="-119">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16" name="Rectangle"/>
          <p:cNvSpPr txBox="1">
            <a:spLocks noGrp="1"/>
          </p:cNvSpPr>
          <p:nvPr>
            <p:ph type="body" sz="quarter" idx="13"/>
          </p:nvPr>
        </p:nvSpPr>
        <p:spPr>
          <a:xfrm>
            <a:off x="1219200" y="6426200"/>
            <a:ext cx="11049000" cy="461059"/>
          </a:xfrm>
          <a:prstGeom prst="rect">
            <a:avLst/>
          </a:prstGeom>
        </p:spPr>
        <p:txBody>
          <a:bodyPr/>
          <a:lstStyle/>
          <a:p>
            <a:pPr marL="0" indent="0" defTabSz="587022">
              <a:lnSpc>
                <a:spcPct val="100000"/>
              </a:lnSpc>
              <a:spcBef>
                <a:spcPts val="0"/>
              </a:spcBef>
              <a:buSzTx/>
              <a:buNone/>
              <a:defRPr sz="2400" b="1"/>
            </a:pPr>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idx="13"/>
          </p:nvPr>
        </p:nvSpPr>
        <p:spPr>
          <a:xfrm>
            <a:off x="-2082800" y="687558"/>
            <a:ext cx="11165190" cy="8373892"/>
          </a:xfrm>
          <a:prstGeom prst="rect">
            <a:avLst/>
          </a:prstGeom>
        </p:spPr>
        <p:txBody>
          <a:bodyPr lIns="91439" tIns="45719" rIns="91439" bIns="45719">
            <a:noAutofit/>
          </a:bodyPr>
          <a:lstStyle/>
          <a:p>
            <a:endParaRPr/>
          </a:p>
        </p:txBody>
      </p:sp>
      <p:sp>
        <p:nvSpPr>
          <p:cNvPr id="125" name="Image"/>
          <p:cNvSpPr>
            <a:spLocks noGrp="1"/>
          </p:cNvSpPr>
          <p:nvPr>
            <p:ph type="pic" sz="half" idx="14"/>
          </p:nvPr>
        </p:nvSpPr>
        <p:spPr>
          <a:xfrm>
            <a:off x="6597650" y="292100"/>
            <a:ext cx="5740400" cy="4592321"/>
          </a:xfrm>
          <a:prstGeom prst="rect">
            <a:avLst/>
          </a:prstGeom>
        </p:spPr>
        <p:txBody>
          <a:bodyPr lIns="91439" tIns="45719" rIns="91439" bIns="45719">
            <a:noAutofit/>
          </a:bodyPr>
          <a:lstStyle/>
          <a:p>
            <a:endParaRPr/>
          </a:p>
        </p:txBody>
      </p:sp>
      <p:sp>
        <p:nvSpPr>
          <p:cNvPr id="126" name="Image"/>
          <p:cNvSpPr>
            <a:spLocks noGrp="1"/>
          </p:cNvSpPr>
          <p:nvPr>
            <p:ph type="pic" idx="15"/>
          </p:nvPr>
        </p:nvSpPr>
        <p:spPr>
          <a:xfrm>
            <a:off x="4984750" y="2749550"/>
            <a:ext cx="7937500" cy="9238276"/>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698500" y="2959100"/>
            <a:ext cx="11607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698500" y="440266"/>
            <a:ext cx="116078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3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7" r:id="rId6"/>
    <p:sldLayoutId id="2147483659" r:id="rId7"/>
    <p:sldLayoutId id="2147483660" r:id="rId8"/>
    <p:sldLayoutId id="2147483661" r:id="rId9"/>
    <p:sldLayoutId id="2147483663" r:id="rId10"/>
    <p:sldLayoutId id="2147483665" r:id="rId11"/>
    <p:sldLayoutId id="2147483666" r:id="rId12"/>
    <p:sldLayoutId id="2147483667" r:id="rId13"/>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uvapolicy.virginia.edu/policy/SEC-045" TargetMode="External"/><Relationship Id="rId2" Type="http://schemas.openxmlformats.org/officeDocument/2006/relationships/hyperlink" Target="http://www.uvawise.edu/covid-19"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hyperlink" Target="https://www.uvawise.edu/student-life/student-governance/honor-system/"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disability@uvawise.edu" TargetMode="External"/><Relationship Id="rId2" Type="http://schemas.openxmlformats.org/officeDocument/2006/relationships/hyperlink" Target="tel:276-328-0265"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tabitha.smith@uvawise.edu" TargetMode="External"/><Relationship Id="rId2" Type="http://schemas.openxmlformats.org/officeDocument/2006/relationships/hyperlink" Target="http://www.uvawise.edu/compliance/sexualmisconduc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uvawise.box.com/s/tjqqxn6t05tbw73ci648lsl3zapmeyd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www.uvawise.edu/student-life/student-development/counseling-services/"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 name="Presentation Title"/>
          <p:cNvSpPr txBox="1">
            <a:spLocks noGrp="1"/>
          </p:cNvSpPr>
          <p:nvPr>
            <p:ph type="title"/>
          </p:nvPr>
        </p:nvSpPr>
        <p:spPr>
          <a:xfrm>
            <a:off x="566220" y="450490"/>
            <a:ext cx="11872360" cy="1309754"/>
          </a:xfrm>
          <a:prstGeom prst="rect">
            <a:avLst/>
          </a:prstGeom>
        </p:spPr>
        <p:txBody>
          <a:bodyPr>
            <a:normAutofit/>
          </a:bodyPr>
          <a:lstStyle>
            <a:lvl1pPr>
              <a:defRPr>
                <a:solidFill>
                  <a:srgbClr val="FFFFFF"/>
                </a:solidFill>
              </a:defRPr>
            </a:lvl1pPr>
          </a:lstStyle>
          <a:p>
            <a:pPr algn="ctr"/>
            <a:r>
              <a:rPr lang="en-US" dirty="0">
                <a:solidFill>
                  <a:schemeClr val="tx1"/>
                </a:solidFill>
              </a:rPr>
              <a:t>Syllabus Design</a:t>
            </a:r>
            <a:endParaRPr dirty="0">
              <a:solidFill>
                <a:schemeClr val="tx1"/>
              </a:solidFill>
            </a:endParaRPr>
          </a:p>
        </p:txBody>
      </p:sp>
      <p:sp>
        <p:nvSpPr>
          <p:cNvPr id="196" name="Welcome! Please enter on mute with video off and introduce yourself in the chat window."/>
          <p:cNvSpPr txBox="1"/>
          <p:nvPr/>
        </p:nvSpPr>
        <p:spPr>
          <a:xfrm>
            <a:off x="1387439" y="5933938"/>
            <a:ext cx="10503754" cy="2884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a:solidFill>
                  <a:srgbClr val="FFFFFF"/>
                </a:solidFill>
              </a:defRPr>
            </a:lvl1pPr>
          </a:lstStyle>
          <a:p>
            <a:pPr algn="ctr"/>
            <a:r>
              <a:rPr dirty="0">
                <a:solidFill>
                  <a:srgbClr val="FF0000"/>
                </a:solidFill>
              </a:rPr>
              <a:t>Welcome! </a:t>
            </a:r>
            <a:endParaRPr lang="en-US" dirty="0">
              <a:solidFill>
                <a:srgbClr val="FF0000"/>
              </a:solidFill>
            </a:endParaRPr>
          </a:p>
          <a:p>
            <a:pPr algn="ctr"/>
            <a:r>
              <a:rPr dirty="0">
                <a:solidFill>
                  <a:schemeClr val="tx1"/>
                </a:solidFill>
              </a:rPr>
              <a:t>Please </a:t>
            </a:r>
            <a:r>
              <a:rPr lang="en-US" dirty="0">
                <a:solidFill>
                  <a:schemeClr val="tx1"/>
                </a:solidFill>
              </a:rPr>
              <a:t>stay on </a:t>
            </a:r>
            <a:r>
              <a:rPr dirty="0">
                <a:solidFill>
                  <a:schemeClr val="tx1"/>
                </a:solidFill>
              </a:rPr>
              <a:t>mute </a:t>
            </a:r>
            <a:endParaRPr lang="en-US" dirty="0">
              <a:solidFill>
                <a:schemeClr val="tx1"/>
              </a:solidFill>
            </a:endParaRPr>
          </a:p>
          <a:p>
            <a:pPr algn="ctr"/>
            <a:r>
              <a:rPr dirty="0">
                <a:solidFill>
                  <a:schemeClr val="tx1"/>
                </a:solidFill>
              </a:rPr>
              <a:t>with video off</a:t>
            </a:r>
            <a:r>
              <a:rPr lang="en-US" dirty="0">
                <a:solidFill>
                  <a:schemeClr val="tx1"/>
                </a:solidFill>
              </a:rPr>
              <a:t>.</a:t>
            </a:r>
          </a:p>
          <a:p>
            <a:pPr algn="ctr"/>
            <a:r>
              <a:rPr lang="en-US" dirty="0">
                <a:solidFill>
                  <a:schemeClr val="tx1"/>
                </a:solidFill>
              </a:rPr>
              <a:t>Email Questions or Stay After to Ask in Person</a:t>
            </a:r>
          </a:p>
        </p:txBody>
      </p:sp>
      <p:sp>
        <p:nvSpPr>
          <p:cNvPr id="204" name="Presenter Name…"/>
          <p:cNvSpPr txBox="1"/>
          <p:nvPr/>
        </p:nvSpPr>
        <p:spPr>
          <a:xfrm>
            <a:off x="4760015" y="2705814"/>
            <a:ext cx="8371972" cy="1555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587022">
              <a:lnSpc>
                <a:spcPct val="100000"/>
              </a:lnSpc>
              <a:spcBef>
                <a:spcPts val="0"/>
              </a:spcBef>
              <a:defRPr sz="2600" b="1">
                <a:solidFill>
                  <a:srgbClr val="EAEAEA"/>
                </a:solidFill>
              </a:defRPr>
            </a:pPr>
            <a:r>
              <a:rPr lang="en-US" dirty="0">
                <a:solidFill>
                  <a:schemeClr val="tx1"/>
                </a:solidFill>
              </a:rPr>
              <a:t>Emily Dotson</a:t>
            </a:r>
            <a:endParaRPr dirty="0">
              <a:solidFill>
                <a:schemeClr val="tx1"/>
              </a:solidFill>
            </a:endParaRPr>
          </a:p>
          <a:p>
            <a:pPr defTabSz="587022">
              <a:lnSpc>
                <a:spcPct val="100000"/>
              </a:lnSpc>
              <a:spcBef>
                <a:spcPts val="0"/>
              </a:spcBef>
              <a:defRPr sz="2600" b="1">
                <a:solidFill>
                  <a:srgbClr val="EAEAEA"/>
                </a:solidFill>
              </a:defRPr>
            </a:pPr>
            <a:r>
              <a:rPr lang="en-US" dirty="0">
                <a:solidFill>
                  <a:schemeClr val="tx1"/>
                </a:solidFill>
              </a:rPr>
              <a:t>Assistant Professor, English</a:t>
            </a:r>
          </a:p>
          <a:p>
            <a:pPr defTabSz="587022">
              <a:lnSpc>
                <a:spcPct val="100000"/>
              </a:lnSpc>
              <a:spcBef>
                <a:spcPts val="0"/>
              </a:spcBef>
              <a:defRPr sz="2600" b="1">
                <a:solidFill>
                  <a:srgbClr val="EAEAEA"/>
                </a:solidFill>
              </a:defRPr>
            </a:pPr>
            <a:r>
              <a:rPr lang="en-US" dirty="0">
                <a:solidFill>
                  <a:schemeClr val="tx1"/>
                </a:solidFill>
              </a:rPr>
              <a:t>ead2y@uvawise.edu</a:t>
            </a:r>
            <a:endParaRPr dirty="0">
              <a:solidFill>
                <a:schemeClr val="tx1"/>
              </a:solidFill>
            </a:endParaRPr>
          </a:p>
        </p:txBody>
      </p:sp>
      <p:sp>
        <p:nvSpPr>
          <p:cNvPr id="208" name="Email address"/>
          <p:cNvSpPr txBox="1"/>
          <p:nvPr/>
        </p:nvSpPr>
        <p:spPr>
          <a:xfrm>
            <a:off x="2600952" y="6459954"/>
            <a:ext cx="11607802" cy="526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defTabSz="587022">
              <a:lnSpc>
                <a:spcPct val="100000"/>
              </a:lnSpc>
              <a:spcBef>
                <a:spcPts val="0"/>
              </a:spcBef>
              <a:defRPr sz="2400" b="1">
                <a:solidFill>
                  <a:srgbClr val="EAEAEA"/>
                </a:solidFill>
              </a:defRPr>
            </a:lvl1pPr>
          </a:lstStyle>
          <a:p>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439" y="2016638"/>
            <a:ext cx="2427026" cy="324014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a:t>
            </a:r>
          </a:p>
        </p:txBody>
      </p:sp>
      <p:sp>
        <p:nvSpPr>
          <p:cNvPr id="3" name="Text Placeholder 2"/>
          <p:cNvSpPr>
            <a:spLocks noGrp="1"/>
          </p:cNvSpPr>
          <p:nvPr>
            <p:ph type="body" sz="quarter" idx="13"/>
          </p:nvPr>
        </p:nvSpPr>
        <p:spPr/>
        <p:txBody>
          <a:bodyPr/>
          <a:lstStyle/>
          <a:p>
            <a:pPr marL="0" indent="0">
              <a:buNone/>
            </a:pPr>
            <a:r>
              <a:rPr lang="en-US" dirty="0"/>
              <a:t>Attendance</a:t>
            </a:r>
          </a:p>
        </p:txBody>
      </p:sp>
      <p:sp>
        <p:nvSpPr>
          <p:cNvPr id="4" name="Text Placeholder 3"/>
          <p:cNvSpPr>
            <a:spLocks noGrp="1"/>
          </p:cNvSpPr>
          <p:nvPr>
            <p:ph type="body" idx="1"/>
          </p:nvPr>
        </p:nvSpPr>
        <p:spPr/>
        <p:txBody>
          <a:bodyPr/>
          <a:lstStyle/>
          <a:p>
            <a:pPr algn="ctr"/>
            <a:r>
              <a:rPr lang="en-US" dirty="0"/>
              <a:t>The form of this policy </a:t>
            </a:r>
          </a:p>
          <a:p>
            <a:pPr algn="ctr"/>
            <a:r>
              <a:rPr lang="en-US" dirty="0"/>
              <a:t>is at the discretion of the instructor, </a:t>
            </a:r>
          </a:p>
          <a:p>
            <a:pPr algn="ctr"/>
            <a:r>
              <a:rPr lang="en-US" dirty="0"/>
              <a:t>but instructors should be aware </a:t>
            </a:r>
          </a:p>
          <a:p>
            <a:pPr algn="ctr"/>
            <a:r>
              <a:rPr lang="en-US" dirty="0"/>
              <a:t>that the Course Catalog indicates that </a:t>
            </a:r>
          </a:p>
          <a:p>
            <a:pPr algn="ctr"/>
            <a:r>
              <a:rPr lang="en-US" dirty="0"/>
              <a:t>students </a:t>
            </a:r>
            <a:r>
              <a:rPr lang="en-US" dirty="0">
                <a:solidFill>
                  <a:srgbClr val="FF0000"/>
                </a:solidFill>
              </a:rPr>
              <a:t>may not receive credit for a class </a:t>
            </a:r>
          </a:p>
          <a:p>
            <a:pPr algn="ctr"/>
            <a:r>
              <a:rPr lang="en-US" dirty="0">
                <a:solidFill>
                  <a:srgbClr val="FF0000"/>
                </a:solidFill>
              </a:rPr>
              <a:t>if they attend fewer than 50%</a:t>
            </a:r>
            <a:r>
              <a:rPr lang="en-US" dirty="0"/>
              <a:t> of the classes </a:t>
            </a:r>
          </a:p>
          <a:p>
            <a:pPr algn="ctr"/>
            <a:r>
              <a:rPr lang="en-US" dirty="0"/>
              <a:t>so that at least should be in the syllabus. </a:t>
            </a:r>
          </a:p>
          <a:p>
            <a:endParaRPr lang="en-US" dirty="0"/>
          </a:p>
        </p:txBody>
      </p:sp>
    </p:spTree>
    <p:extLst>
      <p:ext uri="{BB962C8B-B14F-4D97-AF65-F5344CB8AC3E}">
        <p14:creationId xmlns:p14="http://schemas.microsoft.com/office/powerpoint/2010/main" val="17126120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genda"/>
          <p:cNvSpPr txBox="1">
            <a:spLocks noGrp="1"/>
          </p:cNvSpPr>
          <p:nvPr>
            <p:ph type="title"/>
          </p:nvPr>
        </p:nvSpPr>
        <p:spPr>
          <a:xfrm>
            <a:off x="411798" y="157200"/>
            <a:ext cx="11785602" cy="1054975"/>
          </a:xfrm>
          <a:prstGeom prst="rect">
            <a:avLst/>
          </a:prstGeom>
        </p:spPr>
        <p:txBody>
          <a:bodyPr>
            <a:noAutofit/>
          </a:bodyPr>
          <a:lstStyle>
            <a:lvl1pPr>
              <a:defRPr sz="6500" spc="-130">
                <a:solidFill>
                  <a:srgbClr val="FFFFFF"/>
                </a:solidFill>
              </a:defRPr>
            </a:lvl1pPr>
          </a:lstStyle>
          <a:p>
            <a:r>
              <a:rPr lang="en-US" sz="5500" dirty="0">
                <a:solidFill>
                  <a:schemeClr val="tx1"/>
                </a:solidFill>
              </a:rPr>
              <a:t>Attendance: Excused v. Unexcused</a:t>
            </a:r>
            <a:endParaRPr sz="5500" dirty="0">
              <a:solidFill>
                <a:srgbClr val="FF0000"/>
              </a:solidFill>
            </a:endParaRPr>
          </a:p>
        </p:txBody>
      </p:sp>
      <p:sp>
        <p:nvSpPr>
          <p:cNvPr id="232" name="Thing 1…"/>
          <p:cNvSpPr txBox="1">
            <a:spLocks noGrp="1"/>
          </p:cNvSpPr>
          <p:nvPr>
            <p:ph type="body" sz="quarter" idx="1"/>
          </p:nvPr>
        </p:nvSpPr>
        <p:spPr>
          <a:xfrm>
            <a:off x="275611" y="1364305"/>
            <a:ext cx="11785602" cy="5960082"/>
          </a:xfrm>
          <a:prstGeom prst="rect">
            <a:avLst/>
          </a:prstGeom>
        </p:spPr>
        <p:txBody>
          <a:bodyPr lIns="27093" tIns="27093" rIns="27093" bIns="27093">
            <a:noAutofit/>
          </a:bodyPr>
          <a:lstStyle/>
          <a:p>
            <a:r>
              <a:rPr lang="en-US" b="0" dirty="0"/>
              <a:t>If you make a distinction, be clear.</a:t>
            </a:r>
          </a:p>
          <a:p>
            <a:endParaRPr lang="en-US" b="0" dirty="0"/>
          </a:p>
          <a:p>
            <a:r>
              <a:rPr lang="en-US" sz="2400" b="0" dirty="0"/>
              <a:t>SAMPLE:</a:t>
            </a:r>
          </a:p>
          <a:p>
            <a:r>
              <a:rPr lang="en-US" sz="2400" b="0" dirty="0"/>
              <a:t>Work missed due to </a:t>
            </a:r>
            <a:r>
              <a:rPr lang="en-US" sz="2400" dirty="0"/>
              <a:t>excused absences </a:t>
            </a:r>
            <a:r>
              <a:rPr lang="en-US" sz="2400" b="0" dirty="0"/>
              <a:t>can be made up. The following are acceptable reasons for excused absences: (a) serious illness, (b) Covid exposure and hospitalization, serious illness, or death of close family member including family pet, (c) University-related trips, (d) major religious holidays, and (e) other circumstances found to be reasonable cause for Non-attendance by the professor.</a:t>
            </a:r>
          </a:p>
          <a:p>
            <a:endParaRPr lang="en-US" sz="2400" b="0" dirty="0">
              <a:solidFill>
                <a:schemeClr val="tx1"/>
              </a:solidFill>
            </a:endParaRPr>
          </a:p>
          <a:p>
            <a:r>
              <a:rPr lang="en-US" sz="2400" b="0" dirty="0"/>
              <a:t>Missed announcements, instructions, assignments, etc. due to excused absence(s) will not constitute acceptable reasons for failing to meet subsequent deadlines. When you return after an absence you are expected to be up to date and on schedule on any additional assignments on the schedule. </a:t>
            </a:r>
          </a:p>
          <a:p>
            <a:endParaRPr lang="en-US" sz="2400" b="0" dirty="0"/>
          </a:p>
          <a:p>
            <a:r>
              <a:rPr lang="en-US" sz="2400" b="0" dirty="0"/>
              <a:t>Except in very unusual circumstances, an extended deadline for excused absences will never exceed one week beyond the original deadline. If you push it off too far it can make it hard to catch up so this is really for you</a:t>
            </a:r>
            <a:r>
              <a:rPr lang="en-US" sz="2400" dirty="0"/>
              <a:t>. </a:t>
            </a:r>
          </a:p>
          <a:p>
            <a:endParaRPr lang="en-US" sz="2400" b="0" dirty="0"/>
          </a:p>
          <a:p>
            <a:endParaRPr lang="en-US" sz="2400" b="0" dirty="0">
              <a:solidFill>
                <a:schemeClr val="tx1"/>
              </a:solidFill>
            </a:endParaRPr>
          </a:p>
        </p:txBody>
      </p:sp>
    </p:spTree>
    <p:extLst>
      <p:ext uri="{BB962C8B-B14F-4D97-AF65-F5344CB8AC3E}">
        <p14:creationId xmlns:p14="http://schemas.microsoft.com/office/powerpoint/2010/main" val="31448261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to Consider</a:t>
            </a:r>
          </a:p>
        </p:txBody>
      </p:sp>
      <p:sp>
        <p:nvSpPr>
          <p:cNvPr id="3" name="Text Placeholder 2"/>
          <p:cNvSpPr>
            <a:spLocks noGrp="1"/>
          </p:cNvSpPr>
          <p:nvPr>
            <p:ph type="body" sz="quarter" idx="13"/>
          </p:nvPr>
        </p:nvSpPr>
        <p:spPr/>
        <p:txBody>
          <a:bodyPr/>
          <a:lstStyle/>
          <a:p>
            <a:r>
              <a:rPr lang="en-US" dirty="0"/>
              <a:t>Your policies can NOT contradict larger college policies.</a:t>
            </a:r>
          </a:p>
        </p:txBody>
      </p:sp>
      <p:sp>
        <p:nvSpPr>
          <p:cNvPr id="4" name="Text Placeholder 3"/>
          <p:cNvSpPr>
            <a:spLocks noGrp="1"/>
          </p:cNvSpPr>
          <p:nvPr>
            <p:ph type="body" idx="1"/>
          </p:nvPr>
        </p:nvSpPr>
        <p:spPr>
          <a:xfrm>
            <a:off x="698500" y="2425700"/>
            <a:ext cx="11607800" cy="6629400"/>
          </a:xfrm>
        </p:spPr>
        <p:txBody>
          <a:bodyPr>
            <a:normAutofit/>
          </a:bodyPr>
          <a:lstStyle/>
          <a:p>
            <a:r>
              <a:rPr lang="en-US" dirty="0"/>
              <a:t>Your policies may want to reflect an awareness of the following (8/9/21) campus </a:t>
            </a:r>
            <a:r>
              <a:rPr lang="en-US" dirty="0" err="1"/>
              <a:t>Covid</a:t>
            </a:r>
            <a:r>
              <a:rPr lang="en-US" dirty="0"/>
              <a:t> policies:</a:t>
            </a:r>
          </a:p>
          <a:p>
            <a:endParaRPr lang="en-US" sz="2800" dirty="0"/>
          </a:p>
          <a:p>
            <a:r>
              <a:rPr lang="en-US" sz="2800" dirty="0"/>
              <a:t>1) Students who test positive are expected to quarantine. </a:t>
            </a:r>
          </a:p>
          <a:p>
            <a:r>
              <a:rPr lang="en-US" sz="2800" dirty="0"/>
              <a:t>2) Unvaccinated students are expected to quarantine for two weeks after any </a:t>
            </a:r>
            <a:r>
              <a:rPr lang="en-US" sz="2800" dirty="0" err="1"/>
              <a:t>Covid</a:t>
            </a:r>
            <a:r>
              <a:rPr lang="en-US" sz="2800" dirty="0"/>
              <a:t> exposure. </a:t>
            </a:r>
          </a:p>
          <a:p>
            <a:r>
              <a:rPr lang="en-US" sz="2800" dirty="0"/>
              <a:t>3) Vaccinated students do not need to quarantine after exposure. </a:t>
            </a:r>
          </a:p>
          <a:p>
            <a:endParaRPr lang="en-US" dirty="0"/>
          </a:p>
          <a:p>
            <a:r>
              <a:rPr lang="en-US" dirty="0"/>
              <a:t>Students can request extended absences in the student portal. </a:t>
            </a:r>
          </a:p>
          <a:p>
            <a:endParaRPr lang="en-US" dirty="0"/>
          </a:p>
        </p:txBody>
      </p:sp>
    </p:spTree>
    <p:extLst>
      <p:ext uri="{BB962C8B-B14F-4D97-AF65-F5344CB8AC3E}">
        <p14:creationId xmlns:p14="http://schemas.microsoft.com/office/powerpoint/2010/main" val="12947659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genda"/>
          <p:cNvSpPr txBox="1">
            <a:spLocks noGrp="1"/>
          </p:cNvSpPr>
          <p:nvPr>
            <p:ph type="title"/>
          </p:nvPr>
        </p:nvSpPr>
        <p:spPr>
          <a:xfrm>
            <a:off x="275611" y="719478"/>
            <a:ext cx="11785602" cy="1054975"/>
          </a:xfrm>
          <a:prstGeom prst="rect">
            <a:avLst/>
          </a:prstGeom>
        </p:spPr>
        <p:txBody>
          <a:bodyPr>
            <a:noAutofit/>
          </a:bodyPr>
          <a:lstStyle>
            <a:lvl1pPr>
              <a:defRPr sz="6500" spc="-130">
                <a:solidFill>
                  <a:srgbClr val="FFFFFF"/>
                </a:solidFill>
              </a:defRPr>
            </a:lvl1pPr>
          </a:lstStyle>
          <a:p>
            <a:r>
              <a:rPr lang="en-US" sz="5500" dirty="0">
                <a:solidFill>
                  <a:schemeClr val="tx1"/>
                </a:solidFill>
              </a:rPr>
              <a:t>Attendance: Think about a Remote Ready Policy Just in Case</a:t>
            </a:r>
            <a:endParaRPr sz="5500" dirty="0">
              <a:solidFill>
                <a:srgbClr val="FF0000"/>
              </a:solidFill>
            </a:endParaRPr>
          </a:p>
        </p:txBody>
      </p:sp>
      <p:sp>
        <p:nvSpPr>
          <p:cNvPr id="232" name="Thing 1…"/>
          <p:cNvSpPr txBox="1">
            <a:spLocks noGrp="1"/>
          </p:cNvSpPr>
          <p:nvPr>
            <p:ph type="body" sz="quarter" idx="1"/>
          </p:nvPr>
        </p:nvSpPr>
        <p:spPr>
          <a:xfrm>
            <a:off x="275611" y="2378097"/>
            <a:ext cx="11785602" cy="5960082"/>
          </a:xfrm>
          <a:prstGeom prst="rect">
            <a:avLst/>
          </a:prstGeom>
        </p:spPr>
        <p:txBody>
          <a:bodyPr lIns="27093" tIns="27093" rIns="27093" bIns="27093">
            <a:noAutofit/>
          </a:bodyPr>
          <a:lstStyle/>
          <a:p>
            <a:r>
              <a:rPr lang="en-US" sz="2400" dirty="0">
                <a:solidFill>
                  <a:schemeClr val="tx1"/>
                </a:solidFill>
              </a:rPr>
              <a:t>REMOTE READY:  Be specific about Online Attendance as well.  </a:t>
            </a:r>
          </a:p>
          <a:p>
            <a:endParaRPr lang="en-US" sz="2400" b="0" dirty="0">
              <a:solidFill>
                <a:schemeClr val="tx1"/>
              </a:solidFill>
            </a:endParaRPr>
          </a:p>
          <a:p>
            <a:r>
              <a:rPr lang="en-US" sz="2400" dirty="0">
                <a:solidFill>
                  <a:schemeClr val="tx1"/>
                </a:solidFill>
              </a:rPr>
              <a:t>Examples: </a:t>
            </a:r>
          </a:p>
          <a:p>
            <a:endParaRPr lang="en-US" sz="2400" dirty="0">
              <a:solidFill>
                <a:schemeClr val="tx1"/>
              </a:solidFill>
            </a:endParaRPr>
          </a:p>
          <a:p>
            <a:r>
              <a:rPr lang="en-US" sz="2400" dirty="0">
                <a:solidFill>
                  <a:schemeClr val="tx1"/>
                </a:solidFill>
              </a:rPr>
              <a:t>ZOOM ATTENDANCE:  </a:t>
            </a:r>
            <a:r>
              <a:rPr lang="en-US" sz="2400" b="0" dirty="0">
                <a:solidFill>
                  <a:schemeClr val="tx1"/>
                </a:solidFill>
              </a:rPr>
              <a:t>I consider you attending an online zoom session if you enter the zoom room on time and stay the entire time with your audio and camera on. If you arrive late or leave early you are considered tardy. Being present also means you </a:t>
            </a:r>
            <a:r>
              <a:rPr lang="en-US" sz="2400" b="0" dirty="0"/>
              <a:t>have closed or silenced everything including text on your phone before you join us on Zoom and are working in a quiet room (no music or </a:t>
            </a:r>
            <a:r>
              <a:rPr lang="en-US" sz="2400" b="0" dirty="0" err="1"/>
              <a:t>tv</a:t>
            </a:r>
            <a:r>
              <a:rPr lang="en-US" sz="2400" b="0" dirty="0"/>
              <a:t>, free of pets, parents or roommates who might interrupt).  Be aware I may mute or close your video at any time as needed if you are not following this policy and when I do so I will count you as absent.</a:t>
            </a:r>
            <a:endParaRPr lang="en-US" sz="2400" b="0" dirty="0">
              <a:solidFill>
                <a:schemeClr val="tx1"/>
              </a:solidFill>
            </a:endParaRPr>
          </a:p>
          <a:p>
            <a:endParaRPr lang="en-US" sz="2400" b="0" dirty="0">
              <a:solidFill>
                <a:schemeClr val="tx1"/>
              </a:solidFill>
            </a:endParaRPr>
          </a:p>
          <a:p>
            <a:r>
              <a:rPr lang="en-US" sz="2400" dirty="0">
                <a:solidFill>
                  <a:schemeClr val="tx1"/>
                </a:solidFill>
              </a:rPr>
              <a:t>MOODLE ATTENDANCE</a:t>
            </a:r>
            <a:r>
              <a:rPr lang="en-US" sz="2400" b="0" dirty="0">
                <a:solidFill>
                  <a:schemeClr val="tx1"/>
                </a:solidFill>
              </a:rPr>
              <a:t>:  This is not a correspondence course you can complete in one setting.  Regular participation on Moodle is expected weekly and vital to your engagement with the course.  I consider you attending Moodle if you are submitting all assignments by required deadlines each week. Failure to submit an assignment will result not only in a failing grade on the assignment, but also counts as an absence from class. </a:t>
            </a:r>
          </a:p>
          <a:p>
            <a:endParaRPr lang="en-US" sz="2400" b="0" dirty="0">
              <a:solidFill>
                <a:schemeClr val="tx1"/>
              </a:solidFill>
            </a:endParaRPr>
          </a:p>
          <a:p>
            <a:endParaRPr lang="en-US" sz="2400" b="0" dirty="0">
              <a:solidFill>
                <a:schemeClr val="tx1"/>
              </a:solidFill>
            </a:endParaRPr>
          </a:p>
        </p:txBody>
      </p:sp>
    </p:spTree>
    <p:extLst>
      <p:ext uri="{BB962C8B-B14F-4D97-AF65-F5344CB8AC3E}">
        <p14:creationId xmlns:p14="http://schemas.microsoft.com/office/powerpoint/2010/main" val="5453972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a:t>
            </a:r>
          </a:p>
        </p:txBody>
      </p:sp>
      <p:sp>
        <p:nvSpPr>
          <p:cNvPr id="3" name="Text Placeholder 2"/>
          <p:cNvSpPr>
            <a:spLocks noGrp="1"/>
          </p:cNvSpPr>
          <p:nvPr>
            <p:ph type="body" sz="quarter" idx="13"/>
          </p:nvPr>
        </p:nvSpPr>
        <p:spPr/>
        <p:txBody>
          <a:bodyPr/>
          <a:lstStyle/>
          <a:p>
            <a:pPr marL="0" indent="0">
              <a:buNone/>
            </a:pPr>
            <a:r>
              <a:rPr lang="en-US" dirty="0"/>
              <a:t>Grading Policy</a:t>
            </a:r>
          </a:p>
        </p:txBody>
      </p:sp>
      <p:sp>
        <p:nvSpPr>
          <p:cNvPr id="7" name="Rectangle 6"/>
          <p:cNvSpPr/>
          <p:nvPr/>
        </p:nvSpPr>
        <p:spPr>
          <a:xfrm>
            <a:off x="238539" y="2093572"/>
            <a:ext cx="13004800" cy="7530267"/>
          </a:xfrm>
          <a:prstGeom prst="rect">
            <a:avLst/>
          </a:prstGeom>
        </p:spPr>
        <p:txBody>
          <a:bodyPr wrap="square">
            <a:spAutoFit/>
          </a:bodyPr>
          <a:lstStyle/>
          <a:p>
            <a:r>
              <a:rPr lang="en-US" dirty="0"/>
              <a:t>List All Graded Categories </a:t>
            </a:r>
          </a:p>
          <a:p>
            <a:r>
              <a:rPr lang="en-US" dirty="0"/>
              <a:t>(quizzes, exams, graded assignments, discussion forums, 	and forms of class participation) </a:t>
            </a:r>
          </a:p>
          <a:p>
            <a:endParaRPr lang="en-US" dirty="0"/>
          </a:p>
          <a:p>
            <a:r>
              <a:rPr lang="en-US" dirty="0"/>
              <a:t>Specify Grade % or Points</a:t>
            </a:r>
          </a:p>
          <a:p>
            <a:r>
              <a:rPr lang="en-US" dirty="0"/>
              <a:t>	Grade Scale 0-100 </a:t>
            </a:r>
          </a:p>
          <a:p>
            <a:r>
              <a:rPr lang="en-US" dirty="0"/>
              <a:t>	Ten Points Scale A= 90-100</a:t>
            </a:r>
          </a:p>
          <a:p>
            <a:r>
              <a:rPr lang="en-US" dirty="0"/>
              <a:t>Criteria for a Passing Grade</a:t>
            </a:r>
          </a:p>
          <a:p>
            <a:r>
              <a:rPr lang="en-US" dirty="0"/>
              <a:t>Late Policy</a:t>
            </a:r>
          </a:p>
          <a:p>
            <a:r>
              <a:rPr lang="en-US" dirty="0"/>
              <a:t>Remediation Policy : Grades for Revisions or Repeated Assignments</a:t>
            </a:r>
          </a:p>
        </p:txBody>
      </p:sp>
      <p:pic>
        <p:nvPicPr>
          <p:cNvPr id="8" name="Picture 7"/>
          <p:cNvPicPr>
            <a:picLocks noChangeAspect="1"/>
          </p:cNvPicPr>
          <p:nvPr/>
        </p:nvPicPr>
        <p:blipFill>
          <a:blip r:embed="rId2"/>
          <a:stretch>
            <a:fillRect/>
          </a:stretch>
        </p:blipFill>
        <p:spPr>
          <a:xfrm>
            <a:off x="7403547" y="3825115"/>
            <a:ext cx="4147431" cy="4165946"/>
          </a:xfrm>
          <a:prstGeom prst="rect">
            <a:avLst/>
          </a:prstGeom>
        </p:spPr>
      </p:pic>
    </p:spTree>
    <p:extLst>
      <p:ext uri="{BB962C8B-B14F-4D97-AF65-F5344CB8AC3E}">
        <p14:creationId xmlns:p14="http://schemas.microsoft.com/office/powerpoint/2010/main" val="3888679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a:t>
            </a:r>
          </a:p>
        </p:txBody>
      </p:sp>
      <p:sp>
        <p:nvSpPr>
          <p:cNvPr id="3" name="Text Placeholder 2"/>
          <p:cNvSpPr>
            <a:spLocks noGrp="1"/>
          </p:cNvSpPr>
          <p:nvPr>
            <p:ph type="body" sz="quarter" idx="13"/>
          </p:nvPr>
        </p:nvSpPr>
        <p:spPr/>
        <p:txBody>
          <a:bodyPr/>
          <a:lstStyle/>
          <a:p>
            <a:pPr marL="0" indent="0">
              <a:buNone/>
            </a:pPr>
            <a:r>
              <a:rPr lang="en-US" dirty="0"/>
              <a:t>Lab Safety</a:t>
            </a:r>
          </a:p>
        </p:txBody>
      </p:sp>
      <p:pic>
        <p:nvPicPr>
          <p:cNvPr id="7" name="Picture 6"/>
          <p:cNvPicPr>
            <a:picLocks noChangeAspect="1"/>
          </p:cNvPicPr>
          <p:nvPr/>
        </p:nvPicPr>
        <p:blipFill>
          <a:blip r:embed="rId2"/>
          <a:stretch>
            <a:fillRect/>
          </a:stretch>
        </p:blipFill>
        <p:spPr>
          <a:xfrm>
            <a:off x="5576899" y="652297"/>
            <a:ext cx="5389331" cy="7193903"/>
          </a:xfrm>
          <a:prstGeom prst="rect">
            <a:avLst/>
          </a:prstGeom>
        </p:spPr>
      </p:pic>
      <p:sp>
        <p:nvSpPr>
          <p:cNvPr id="8" name="TextBox 7"/>
          <p:cNvSpPr txBox="1"/>
          <p:nvPr/>
        </p:nvSpPr>
        <p:spPr>
          <a:xfrm>
            <a:off x="6162261" y="8139373"/>
            <a:ext cx="6679096" cy="928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mn-lt"/>
                <a:ea typeface="+mn-ea"/>
                <a:cs typeface="+mn-cs"/>
                <a:sym typeface="Helvetica Neue"/>
              </a:rPr>
              <a:t>HOW TO NOT BLOW UP.</a:t>
            </a:r>
          </a:p>
        </p:txBody>
      </p:sp>
    </p:spTree>
    <p:extLst>
      <p:ext uri="{BB962C8B-B14F-4D97-AF65-F5344CB8AC3E}">
        <p14:creationId xmlns:p14="http://schemas.microsoft.com/office/powerpoint/2010/main" val="19357356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a:t>
            </a:r>
          </a:p>
        </p:txBody>
      </p:sp>
      <p:sp>
        <p:nvSpPr>
          <p:cNvPr id="3" name="Text Placeholder 2"/>
          <p:cNvSpPr>
            <a:spLocks noGrp="1"/>
          </p:cNvSpPr>
          <p:nvPr>
            <p:ph type="body" sz="quarter" idx="13"/>
          </p:nvPr>
        </p:nvSpPr>
        <p:spPr/>
        <p:txBody>
          <a:bodyPr/>
          <a:lstStyle/>
          <a:p>
            <a:pPr marL="0" indent="0">
              <a:buNone/>
            </a:pPr>
            <a:r>
              <a:rPr lang="en-US" dirty="0"/>
              <a:t>Statement on Classroom Safety </a:t>
            </a:r>
          </a:p>
        </p:txBody>
      </p:sp>
      <p:sp>
        <p:nvSpPr>
          <p:cNvPr id="4" name="Text Placeholder 3"/>
          <p:cNvSpPr>
            <a:spLocks noGrp="1"/>
          </p:cNvSpPr>
          <p:nvPr>
            <p:ph type="body" idx="1"/>
          </p:nvPr>
        </p:nvSpPr>
        <p:spPr>
          <a:xfrm>
            <a:off x="238539" y="2081502"/>
            <a:ext cx="12503425" cy="7672098"/>
          </a:xfrm>
        </p:spPr>
        <p:txBody>
          <a:bodyPr>
            <a:normAutofit fontScale="77500" lnSpcReduction="20000"/>
          </a:bodyPr>
          <a:lstStyle/>
          <a:p>
            <a:r>
              <a:rPr lang="en-US" sz="3600" dirty="0"/>
              <a:t>Sample (Revised 8/9/21):</a:t>
            </a:r>
          </a:p>
          <a:p>
            <a:r>
              <a:rPr lang="en-US" sz="3600" dirty="0"/>
              <a:t>Students are expected to be committed to the health and safety of our campus community and are expected to abide by College and University of Virginia policies that require specific behaviors and practices to reduce the likelihood of transmitting the COVID-19 virus. All students, faculty, staff, and visitors on our campus, whether vaccinated or unvaccinated, will be required to wear masks or other approved face coverings in any indoor space. While the College is not requiring students to vaccinate against the COVID-19 virus, it is strongly encouraged for those who do not have a documented medical or religious exemption. For those who need to document such exemptions, forms can be found on the UVA Wise COVID-19 page at </a:t>
            </a:r>
            <a:r>
              <a:rPr lang="en-US" sz="3600" u="sng" dirty="0">
                <a:hlinkClick r:id="rId2"/>
              </a:rPr>
              <a:t>www.uvawise.edu/covid-19</a:t>
            </a:r>
            <a:r>
              <a:rPr lang="en-US" sz="3600" dirty="0"/>
              <a:t>.  Prevalence testing will be conducted for those who are not fully vaccinated, or for those who have not documented their vaccination. </a:t>
            </a:r>
          </a:p>
          <a:p>
            <a:r>
              <a:rPr lang="en-US" sz="3600" dirty="0"/>
              <a:t> </a:t>
            </a:r>
          </a:p>
          <a:p>
            <a:r>
              <a:rPr lang="en-US" sz="3600" dirty="0"/>
              <a:t>Failure to comply with the College’s requirement on face coverings may result in your being asked to leave class or further disciplinary action. Students who are experiencing COVID-19 related symptoms should not attend class in person and are encouraged to contact a health provider or visit UVA Wise’s health clinic. For more information on the University’s face covering policy, please visit: </a:t>
            </a:r>
            <a:r>
              <a:rPr lang="en-US" sz="3600" u="sng" dirty="0">
                <a:hlinkClick r:id="rId3"/>
              </a:rPr>
              <a:t>https://uvapolicy.virginia.edu/policy/SEC-045</a:t>
            </a:r>
            <a:r>
              <a:rPr lang="en-US" sz="3600" dirty="0"/>
              <a:t> </a:t>
            </a:r>
          </a:p>
          <a:p>
            <a:r>
              <a:rPr lang="en-US" sz="3600" dirty="0"/>
              <a:t>Please be aware that as this is an evolving situation, campus and course policies on classroom safety are subject to revision. </a:t>
            </a:r>
          </a:p>
          <a:p>
            <a:endParaRPr lang="en-US" dirty="0"/>
          </a:p>
        </p:txBody>
      </p:sp>
      <p:pic>
        <p:nvPicPr>
          <p:cNvPr id="5" name="Picture 4"/>
          <p:cNvPicPr>
            <a:picLocks noChangeAspect="1"/>
          </p:cNvPicPr>
          <p:nvPr/>
        </p:nvPicPr>
        <p:blipFill>
          <a:blip r:embed="rId4"/>
          <a:stretch>
            <a:fillRect/>
          </a:stretch>
        </p:blipFill>
        <p:spPr>
          <a:xfrm>
            <a:off x="8355893" y="275745"/>
            <a:ext cx="2017951" cy="2267909"/>
          </a:xfrm>
          <a:prstGeom prst="rect">
            <a:avLst/>
          </a:prstGeom>
        </p:spPr>
      </p:pic>
    </p:spTree>
    <p:extLst>
      <p:ext uri="{BB962C8B-B14F-4D97-AF65-F5344CB8AC3E}">
        <p14:creationId xmlns:p14="http://schemas.microsoft.com/office/powerpoint/2010/main" val="28052884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a:t>
            </a:r>
          </a:p>
        </p:txBody>
      </p:sp>
      <p:sp>
        <p:nvSpPr>
          <p:cNvPr id="3" name="Text Placeholder 2"/>
          <p:cNvSpPr>
            <a:spLocks noGrp="1"/>
          </p:cNvSpPr>
          <p:nvPr>
            <p:ph type="body" sz="quarter" idx="13"/>
          </p:nvPr>
        </p:nvSpPr>
        <p:spPr/>
        <p:txBody>
          <a:bodyPr/>
          <a:lstStyle/>
          <a:p>
            <a:pPr marL="0" indent="0">
              <a:buNone/>
            </a:pPr>
            <a:r>
              <a:rPr lang="en-US" dirty="0"/>
              <a:t>Academic Honesty Policy </a:t>
            </a:r>
          </a:p>
        </p:txBody>
      </p:sp>
      <p:sp>
        <p:nvSpPr>
          <p:cNvPr id="4" name="Text Placeholder 3"/>
          <p:cNvSpPr>
            <a:spLocks noGrp="1"/>
          </p:cNvSpPr>
          <p:nvPr>
            <p:ph type="body" idx="1"/>
          </p:nvPr>
        </p:nvSpPr>
        <p:spPr>
          <a:xfrm>
            <a:off x="698500" y="2425700"/>
            <a:ext cx="11607800" cy="6629400"/>
          </a:xfrm>
        </p:spPr>
        <p:txBody>
          <a:bodyPr/>
          <a:lstStyle/>
          <a:p>
            <a:r>
              <a:rPr lang="en-US" dirty="0"/>
              <a:t>You should include an explicit statement of what constitutes cheating and plagiarism in their courses. </a:t>
            </a:r>
          </a:p>
          <a:p>
            <a:r>
              <a:rPr lang="en-US" dirty="0"/>
              <a:t>You might include a link to the Honor System page: </a:t>
            </a:r>
            <a:r>
              <a:rPr lang="en-US" i="1" u="sng" dirty="0">
                <a:hlinkClick r:id="rId2"/>
              </a:rPr>
              <a:t>https://www.uvawise.edu/student-life/student-governance/honor-system/</a:t>
            </a:r>
            <a:endParaRPr lang="en-US" dirty="0"/>
          </a:p>
          <a:p>
            <a:endParaRPr lang="en-US" dirty="0"/>
          </a:p>
          <a:p>
            <a:r>
              <a:rPr lang="en-US" dirty="0"/>
              <a:t>Also, check out this presentation on defining and avoiding plagiarism: https://uvawise.app.box.com/s/lt1h3iai17h1wo0x35nsw8emzsdwccz4</a:t>
            </a:r>
          </a:p>
        </p:txBody>
      </p:sp>
    </p:spTree>
    <p:extLst>
      <p:ext uri="{BB962C8B-B14F-4D97-AF65-F5344CB8AC3E}">
        <p14:creationId xmlns:p14="http://schemas.microsoft.com/office/powerpoint/2010/main" val="25189054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a:t>
            </a:r>
          </a:p>
        </p:txBody>
      </p:sp>
      <p:sp>
        <p:nvSpPr>
          <p:cNvPr id="3" name="Text Placeholder 2"/>
          <p:cNvSpPr>
            <a:spLocks noGrp="1"/>
          </p:cNvSpPr>
          <p:nvPr>
            <p:ph type="body" sz="quarter" idx="13"/>
          </p:nvPr>
        </p:nvSpPr>
        <p:spPr/>
        <p:txBody>
          <a:bodyPr/>
          <a:lstStyle/>
          <a:p>
            <a:pPr marL="0" indent="0">
              <a:buNone/>
            </a:pPr>
            <a:r>
              <a:rPr lang="en-US" dirty="0"/>
              <a:t>Americans with Disabilities Act (ADA) Policy </a:t>
            </a:r>
          </a:p>
        </p:txBody>
      </p:sp>
      <p:sp>
        <p:nvSpPr>
          <p:cNvPr id="4" name="Text Placeholder 3"/>
          <p:cNvSpPr>
            <a:spLocks noGrp="1"/>
          </p:cNvSpPr>
          <p:nvPr>
            <p:ph type="body" idx="1"/>
          </p:nvPr>
        </p:nvSpPr>
        <p:spPr/>
        <p:txBody>
          <a:bodyPr/>
          <a:lstStyle/>
          <a:p>
            <a:r>
              <a:rPr lang="en-US" dirty="0">
                <a:solidFill>
                  <a:srgbClr val="FF0000"/>
                </a:solidFill>
              </a:rPr>
              <a:t>USE THIS EXAT LANGUAGE:</a:t>
            </a:r>
          </a:p>
          <a:p>
            <a:endParaRPr lang="en-US" dirty="0"/>
          </a:p>
          <a:p>
            <a:r>
              <a:rPr lang="en-US" dirty="0"/>
              <a:t>The College is committed to upholding and maintaining all aspects of accessibility. If you need accommodations due to disability or if you have emergency medical information to share, please contact Disability Services, Academic Support Center, </a:t>
            </a:r>
            <a:r>
              <a:rPr lang="en-US" dirty="0" err="1"/>
              <a:t>Zehmer</a:t>
            </a:r>
            <a:r>
              <a:rPr lang="en-US" dirty="0"/>
              <a:t>, </a:t>
            </a:r>
            <a:r>
              <a:rPr lang="en-US" i="1" u="sng" dirty="0">
                <a:hlinkClick r:id="rId2"/>
              </a:rPr>
              <a:t>276-328-0265</a:t>
            </a:r>
            <a:r>
              <a:rPr lang="en-US" i="1" u="sng" dirty="0"/>
              <a:t> </a:t>
            </a:r>
            <a:r>
              <a:rPr lang="en-US" dirty="0"/>
              <a:t>or </a:t>
            </a:r>
            <a:r>
              <a:rPr lang="en-US" i="1" u="sng" dirty="0">
                <a:hlinkClick r:id="rId3"/>
              </a:rPr>
              <a:t>disability@uvawise.edu</a:t>
            </a:r>
            <a:r>
              <a:rPr lang="en-US" dirty="0"/>
              <a:t>. Students with disabilities must register with Disability Services to discuss accommodations.</a:t>
            </a:r>
          </a:p>
          <a:p>
            <a:endParaRPr lang="en-US" dirty="0"/>
          </a:p>
        </p:txBody>
      </p:sp>
    </p:spTree>
    <p:extLst>
      <p:ext uri="{BB962C8B-B14F-4D97-AF65-F5344CB8AC3E}">
        <p14:creationId xmlns:p14="http://schemas.microsoft.com/office/powerpoint/2010/main" val="22356445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a:t>
            </a:r>
          </a:p>
        </p:txBody>
      </p:sp>
      <p:sp>
        <p:nvSpPr>
          <p:cNvPr id="3" name="Text Placeholder 2"/>
          <p:cNvSpPr>
            <a:spLocks noGrp="1"/>
          </p:cNvSpPr>
          <p:nvPr>
            <p:ph type="body" sz="quarter" idx="13"/>
          </p:nvPr>
        </p:nvSpPr>
        <p:spPr/>
        <p:txBody>
          <a:bodyPr/>
          <a:lstStyle/>
          <a:p>
            <a:pPr marL="0" indent="0">
              <a:buNone/>
            </a:pPr>
            <a:r>
              <a:rPr lang="en-US" dirty="0"/>
              <a:t>Title IX Statement (Sexual Misconduct/Harassment) </a:t>
            </a:r>
          </a:p>
        </p:txBody>
      </p:sp>
      <p:sp>
        <p:nvSpPr>
          <p:cNvPr id="4" name="Text Placeholder 3"/>
          <p:cNvSpPr>
            <a:spLocks noGrp="1"/>
          </p:cNvSpPr>
          <p:nvPr>
            <p:ph type="body" idx="1"/>
          </p:nvPr>
        </p:nvSpPr>
        <p:spPr>
          <a:xfrm>
            <a:off x="258417" y="2246243"/>
            <a:ext cx="12047883" cy="7176053"/>
          </a:xfrm>
        </p:spPr>
        <p:txBody>
          <a:bodyPr>
            <a:normAutofit fontScale="70000" lnSpcReduction="20000"/>
          </a:bodyPr>
          <a:lstStyle/>
          <a:p>
            <a:r>
              <a:rPr lang="en-US" dirty="0">
                <a:solidFill>
                  <a:srgbClr val="FF0000"/>
                </a:solidFill>
              </a:rPr>
              <a:t>USE THIS EXAT LANGUAGE:</a:t>
            </a:r>
          </a:p>
          <a:p>
            <a:endParaRPr lang="en-US" dirty="0"/>
          </a:p>
          <a:p>
            <a:r>
              <a:rPr lang="en-US" dirty="0"/>
              <a:t>The University of Virginia's College at Wise is committed to maintaining a respectful, professional and nondiscriminatory academic, living and working environment for students, faculty, staff, and visitors.  This includes having an environment free from sexual and gender-based harassment, sexual assault, intimate partner violence, stalking, sexual exploitation, complicity and retaliation.</a:t>
            </a:r>
          </a:p>
          <a:p>
            <a:r>
              <a:rPr lang="en-US" dirty="0"/>
              <a:t> </a:t>
            </a:r>
          </a:p>
          <a:p>
            <a:r>
              <a:rPr lang="en-US" dirty="0"/>
              <a:t>You can find the College’s Policy on Sexual and Gender-Based Harassment and Other Forms of Interpersonal Violence at: </a:t>
            </a:r>
            <a:r>
              <a:rPr lang="en-US" u="sng" dirty="0">
                <a:hlinkClick r:id="rId2"/>
              </a:rPr>
              <a:t>www.uvawise.edu/compliance/sexualmisconduct</a:t>
            </a:r>
            <a:r>
              <a:rPr lang="en-US" dirty="0"/>
              <a:t>  </a:t>
            </a:r>
          </a:p>
          <a:p>
            <a:r>
              <a:rPr lang="en-US" dirty="0"/>
              <a:t> </a:t>
            </a:r>
          </a:p>
          <a:p>
            <a:r>
              <a:rPr lang="en-US" dirty="0"/>
              <a:t>If you have questions or concerns, please immediately contact your Title IX Coordinator:</a:t>
            </a:r>
          </a:p>
          <a:p>
            <a:r>
              <a:rPr lang="en-US" dirty="0"/>
              <a:t>Tabitha Smith </a:t>
            </a:r>
          </a:p>
          <a:p>
            <a:r>
              <a:rPr lang="en-US" dirty="0"/>
              <a:t>Office for Diversity, Equity &amp; Inclusion  </a:t>
            </a:r>
          </a:p>
          <a:p>
            <a:r>
              <a:rPr lang="en-US" dirty="0"/>
              <a:t>Cantrell Hall |Office: </a:t>
            </a:r>
            <a:r>
              <a:rPr lang="en-US" u="sng" dirty="0"/>
              <a:t>276-328-0131</a:t>
            </a:r>
            <a:r>
              <a:rPr lang="en-US" dirty="0"/>
              <a:t>| </a:t>
            </a:r>
            <a:r>
              <a:rPr lang="en-US" dirty="0" err="1"/>
              <a:t>Email:</a:t>
            </a:r>
            <a:r>
              <a:rPr lang="en-US" u="sng" dirty="0" err="1">
                <a:hlinkClick r:id="rId3"/>
              </a:rPr>
              <a:t>tabitha.smith@uvawise.edu</a:t>
            </a:r>
            <a:endParaRPr lang="en-US" dirty="0"/>
          </a:p>
          <a:p>
            <a:r>
              <a:rPr lang="en-US" dirty="0"/>
              <a:t> </a:t>
            </a:r>
          </a:p>
          <a:p>
            <a:endParaRPr lang="en-US" dirty="0"/>
          </a:p>
        </p:txBody>
      </p:sp>
    </p:spTree>
    <p:extLst>
      <p:ext uri="{BB962C8B-B14F-4D97-AF65-F5344CB8AC3E}">
        <p14:creationId xmlns:p14="http://schemas.microsoft.com/office/powerpoint/2010/main" val="33846764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genda"/>
          <p:cNvSpPr txBox="1">
            <a:spLocks noGrp="1"/>
          </p:cNvSpPr>
          <p:nvPr>
            <p:ph type="title"/>
          </p:nvPr>
        </p:nvSpPr>
        <p:spPr>
          <a:xfrm>
            <a:off x="664718" y="799225"/>
            <a:ext cx="11069462" cy="2080162"/>
          </a:xfrm>
          <a:prstGeom prst="rect">
            <a:avLst/>
          </a:prstGeom>
        </p:spPr>
        <p:txBody>
          <a:bodyPr>
            <a:normAutofit/>
          </a:bodyPr>
          <a:lstStyle>
            <a:lvl1pPr>
              <a:defRPr sz="6500" spc="-130">
                <a:solidFill>
                  <a:srgbClr val="FFFFFF"/>
                </a:solidFill>
              </a:defRPr>
            </a:lvl1pPr>
          </a:lstStyle>
          <a:p>
            <a:r>
              <a:rPr lang="en-US" dirty="0">
                <a:solidFill>
                  <a:schemeClr val="tx1"/>
                </a:solidFill>
              </a:rPr>
              <a:t>UVA WISE </a:t>
            </a:r>
            <a:br>
              <a:rPr lang="en-US" dirty="0">
                <a:solidFill>
                  <a:schemeClr val="tx1"/>
                </a:solidFill>
              </a:rPr>
            </a:br>
            <a:r>
              <a:rPr lang="en-US" dirty="0">
                <a:solidFill>
                  <a:schemeClr val="tx1"/>
                </a:solidFill>
              </a:rPr>
              <a:t>SYLLABUS TEMPLATE</a:t>
            </a:r>
            <a:endParaRPr dirty="0">
              <a:solidFill>
                <a:schemeClr val="tx1"/>
              </a:solidFill>
            </a:endParaRPr>
          </a:p>
        </p:txBody>
      </p:sp>
      <p:sp>
        <p:nvSpPr>
          <p:cNvPr id="2" name="Text Placeholder 1"/>
          <p:cNvSpPr>
            <a:spLocks noGrp="1"/>
          </p:cNvSpPr>
          <p:nvPr>
            <p:ph type="body" sz="quarter" idx="1"/>
          </p:nvPr>
        </p:nvSpPr>
        <p:spPr>
          <a:xfrm>
            <a:off x="664718" y="4405008"/>
            <a:ext cx="11607800" cy="1456399"/>
          </a:xfrm>
        </p:spPr>
        <p:txBody>
          <a:bodyPr>
            <a:normAutofit/>
          </a:bodyPr>
          <a:lstStyle/>
          <a:p>
            <a:r>
              <a:rPr lang="en-US" dirty="0">
                <a:hlinkClick r:id="rId3"/>
              </a:rPr>
              <a:t>https://uvawise.box.com/s/tjqqxn6t05tbw73ci648lsl3zapmeydp</a:t>
            </a:r>
            <a:endParaRPr lang="en-US" dirty="0"/>
          </a:p>
          <a:p>
            <a:endParaRPr lang="en-US" dirty="0"/>
          </a:p>
        </p:txBody>
      </p:sp>
    </p:spTree>
    <p:extLst>
      <p:ext uri="{BB962C8B-B14F-4D97-AF65-F5344CB8AC3E}">
        <p14:creationId xmlns:p14="http://schemas.microsoft.com/office/powerpoint/2010/main" val="47911845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p:txBody>
          <a:bodyPr/>
          <a:lstStyle/>
          <a:p>
            <a:pPr algn="ctr"/>
            <a:r>
              <a:rPr lang="en-US" dirty="0"/>
              <a:t>Recommended Additions</a:t>
            </a:r>
          </a:p>
        </p:txBody>
      </p:sp>
    </p:spTree>
    <p:extLst>
      <p:ext uri="{BB962C8B-B14F-4D97-AF65-F5344CB8AC3E}">
        <p14:creationId xmlns:p14="http://schemas.microsoft.com/office/powerpoint/2010/main" val="38426359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a:t>
            </a:r>
          </a:p>
        </p:txBody>
      </p:sp>
      <p:sp>
        <p:nvSpPr>
          <p:cNvPr id="3" name="Text Placeholder 2"/>
          <p:cNvSpPr>
            <a:spLocks noGrp="1"/>
          </p:cNvSpPr>
          <p:nvPr>
            <p:ph type="body" sz="quarter" idx="13"/>
          </p:nvPr>
        </p:nvSpPr>
        <p:spPr/>
        <p:txBody>
          <a:bodyPr/>
          <a:lstStyle/>
          <a:p>
            <a:pPr marL="0" indent="0">
              <a:buNone/>
            </a:pPr>
            <a:r>
              <a:rPr lang="en-US" b="1" dirty="0"/>
              <a:t>Notice of Non-Discrimination</a:t>
            </a:r>
            <a:endParaRPr lang="en-US" dirty="0"/>
          </a:p>
          <a:p>
            <a:pPr marL="0" indent="0">
              <a:buNone/>
            </a:pPr>
            <a:endParaRPr lang="en-US" dirty="0"/>
          </a:p>
        </p:txBody>
      </p:sp>
      <p:sp>
        <p:nvSpPr>
          <p:cNvPr id="4" name="Text Placeholder 3"/>
          <p:cNvSpPr>
            <a:spLocks noGrp="1"/>
          </p:cNvSpPr>
          <p:nvPr>
            <p:ph type="body" idx="1"/>
          </p:nvPr>
        </p:nvSpPr>
        <p:spPr>
          <a:xfrm>
            <a:off x="258417" y="2081501"/>
            <a:ext cx="12047883" cy="7479941"/>
          </a:xfrm>
        </p:spPr>
        <p:txBody>
          <a:bodyPr>
            <a:normAutofit fontScale="92500" lnSpcReduction="20000"/>
          </a:bodyPr>
          <a:lstStyle/>
          <a:p>
            <a:r>
              <a:rPr lang="en-US" dirty="0"/>
              <a:t>Sample:</a:t>
            </a:r>
          </a:p>
          <a:p>
            <a:endParaRPr lang="en-US" dirty="0"/>
          </a:p>
          <a:p>
            <a:r>
              <a:rPr lang="en-US" dirty="0"/>
              <a:t>The University of Virginia’s College at Wise does not discriminate on the basis of age, color, disability, gender identity and/or expression, marital status, national or ethnic origin, political affiliation, race, religion, sex (including pregnancy), sexual orientation, veteran status, and family medical or genetic information, in its programs and activities as required by Title IX of the Education Amendments of 1972, the Americans with Disabilities Act of 1990, as amended, Section 504 of the Rehabilitation Act of 1973, Titles VI and VII of the Civil Rights Act of 1964, the Age Discrimination Act of 1975, the Governor’s Executive Order Number One (2018), and other applicable statutes and University policies. The College prohibits sexual and gender-based harassment, including sexual assault, and other forms of interpersonal violence.</a:t>
            </a:r>
          </a:p>
          <a:p>
            <a:r>
              <a:rPr lang="en-US" dirty="0"/>
              <a:t> </a:t>
            </a:r>
          </a:p>
          <a:p>
            <a:endParaRPr lang="en-US" dirty="0"/>
          </a:p>
        </p:txBody>
      </p:sp>
    </p:spTree>
    <p:extLst>
      <p:ext uri="{BB962C8B-B14F-4D97-AF65-F5344CB8AC3E}">
        <p14:creationId xmlns:p14="http://schemas.microsoft.com/office/powerpoint/2010/main" val="5109218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a:t>
            </a:r>
          </a:p>
        </p:txBody>
      </p:sp>
      <p:sp>
        <p:nvSpPr>
          <p:cNvPr id="3" name="Text Placeholder 2"/>
          <p:cNvSpPr>
            <a:spLocks noGrp="1"/>
          </p:cNvSpPr>
          <p:nvPr>
            <p:ph type="body" sz="quarter" idx="13"/>
          </p:nvPr>
        </p:nvSpPr>
        <p:spPr/>
        <p:txBody>
          <a:bodyPr/>
          <a:lstStyle/>
          <a:p>
            <a:pPr marL="0" indent="0">
              <a:buNone/>
            </a:pPr>
            <a:r>
              <a:rPr lang="en-US" dirty="0"/>
              <a:t>Weekly Schedule</a:t>
            </a:r>
          </a:p>
        </p:txBody>
      </p:sp>
      <p:sp>
        <p:nvSpPr>
          <p:cNvPr id="4" name="Text Placeholder 3"/>
          <p:cNvSpPr>
            <a:spLocks noGrp="1"/>
          </p:cNvSpPr>
          <p:nvPr>
            <p:ph type="body" idx="1"/>
          </p:nvPr>
        </p:nvSpPr>
        <p:spPr>
          <a:xfrm>
            <a:off x="698500" y="2425700"/>
            <a:ext cx="11607800" cy="6096000"/>
          </a:xfrm>
        </p:spPr>
        <p:txBody>
          <a:bodyPr>
            <a:normAutofit fontScale="85000" lnSpcReduction="20000"/>
          </a:bodyPr>
          <a:lstStyle/>
          <a:p>
            <a:r>
              <a:rPr lang="en-US" sz="4000" dirty="0">
                <a:solidFill>
                  <a:schemeClr val="tx1"/>
                </a:solidFill>
                <a:latin typeface="Times New Roman" panose="02020603050405020304" pitchFamily="18" charset="0"/>
                <a:cs typeface="Times New Roman" panose="02020603050405020304" pitchFamily="18" charset="0"/>
              </a:rPr>
              <a:t>Sample:  </a:t>
            </a:r>
          </a:p>
          <a:p>
            <a:r>
              <a:rPr lang="en-US" sz="4000" dirty="0">
                <a:solidFill>
                  <a:schemeClr val="tx1"/>
                </a:solidFill>
                <a:latin typeface="Times New Roman" panose="02020603050405020304" pitchFamily="18" charset="0"/>
                <a:cs typeface="Times New Roman" panose="02020603050405020304" pitchFamily="18" charset="0"/>
              </a:rPr>
              <a:t>Schedule: </a:t>
            </a:r>
          </a:p>
          <a:p>
            <a:r>
              <a:rPr lang="en-US" sz="4000" dirty="0">
                <a:solidFill>
                  <a:srgbClr val="00B050"/>
                </a:solidFill>
                <a:latin typeface="Times New Roman" panose="02020603050405020304" pitchFamily="18" charset="0"/>
                <a:cs typeface="Times New Roman" panose="02020603050405020304" pitchFamily="18" charset="0"/>
              </a:rPr>
              <a:t>Monday 8/1: Read X for Class; Homework: Write Z.</a:t>
            </a:r>
          </a:p>
          <a:p>
            <a:r>
              <a:rPr lang="en-US" sz="4000" dirty="0">
                <a:solidFill>
                  <a:srgbClr val="00B050"/>
                </a:solidFill>
                <a:latin typeface="Times New Roman" panose="02020603050405020304" pitchFamily="18" charset="0"/>
                <a:cs typeface="Times New Roman" panose="02020603050405020304" pitchFamily="18" charset="0"/>
              </a:rPr>
              <a:t>Wednesday 8/3: Turn in Z, Read Y</a:t>
            </a:r>
          </a:p>
          <a:p>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a:solidFill>
                  <a:schemeClr val="tx1"/>
                </a:solidFill>
                <a:latin typeface="Times New Roman" panose="02020603050405020304" pitchFamily="18" charset="0"/>
                <a:cs typeface="Times New Roman" panose="02020603050405020304" pitchFamily="18" charset="0"/>
              </a:rPr>
              <a:t>RECOMMENDATIONS:  I highly recommend you watch any lecture on or before Tuesday to successfully complete written assignments by Saturday.  </a:t>
            </a:r>
          </a:p>
          <a:p>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a:solidFill>
                  <a:schemeClr val="tx1"/>
                </a:solidFill>
                <a:latin typeface="Times New Roman" panose="02020603050405020304" pitchFamily="18" charset="0"/>
                <a:cs typeface="Times New Roman" panose="02020603050405020304" pitchFamily="18" charset="0"/>
              </a:rPr>
              <a:t>TIME REQUIREMENTS: You should anticipate spending 3-6 hours completing all weekly requirements. </a:t>
            </a:r>
          </a:p>
          <a:p>
            <a:endParaRPr lang="en-US" sz="40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21875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a:t>
            </a:r>
          </a:p>
        </p:txBody>
      </p:sp>
      <p:sp>
        <p:nvSpPr>
          <p:cNvPr id="3" name="Text Placeholder 2"/>
          <p:cNvSpPr>
            <a:spLocks noGrp="1"/>
          </p:cNvSpPr>
          <p:nvPr>
            <p:ph type="body" sz="quarter" idx="13"/>
          </p:nvPr>
        </p:nvSpPr>
        <p:spPr/>
        <p:txBody>
          <a:bodyPr/>
          <a:lstStyle/>
          <a:p>
            <a:pPr marL="0" indent="0">
              <a:buNone/>
            </a:pPr>
            <a:r>
              <a:rPr lang="en-US" dirty="0"/>
              <a:t>Participation Policy</a:t>
            </a:r>
          </a:p>
          <a:p>
            <a:pPr marL="0" indent="0">
              <a:buNone/>
            </a:pPr>
            <a:endParaRPr lang="en-US" dirty="0"/>
          </a:p>
        </p:txBody>
      </p:sp>
      <p:sp>
        <p:nvSpPr>
          <p:cNvPr id="4" name="Text Placeholder 3"/>
          <p:cNvSpPr>
            <a:spLocks noGrp="1"/>
          </p:cNvSpPr>
          <p:nvPr>
            <p:ph type="body" idx="1"/>
          </p:nvPr>
        </p:nvSpPr>
        <p:spPr>
          <a:xfrm>
            <a:off x="698500" y="7374834"/>
            <a:ext cx="11607800" cy="1680265"/>
          </a:xfrm>
        </p:spPr>
        <p:txBody>
          <a:bodyPr/>
          <a:lstStyle/>
          <a:p>
            <a:pPr algn="ctr"/>
            <a:endParaRPr lang="en-US" dirty="0"/>
          </a:p>
          <a:p>
            <a:pPr algn="ctr"/>
            <a:r>
              <a:rPr lang="en-US" dirty="0"/>
              <a:t>What does an engaged student look like? </a:t>
            </a:r>
          </a:p>
        </p:txBody>
      </p:sp>
      <p:pic>
        <p:nvPicPr>
          <p:cNvPr id="5" name="Picture 4"/>
          <p:cNvPicPr>
            <a:picLocks noChangeAspect="1"/>
          </p:cNvPicPr>
          <p:nvPr/>
        </p:nvPicPr>
        <p:blipFill>
          <a:blip r:embed="rId2"/>
          <a:stretch>
            <a:fillRect/>
          </a:stretch>
        </p:blipFill>
        <p:spPr>
          <a:xfrm>
            <a:off x="2608538" y="2633661"/>
            <a:ext cx="7569132" cy="5036913"/>
          </a:xfrm>
          <a:prstGeom prst="rect">
            <a:avLst/>
          </a:prstGeom>
        </p:spPr>
      </p:pic>
    </p:spTree>
    <p:extLst>
      <p:ext uri="{BB962C8B-B14F-4D97-AF65-F5344CB8AC3E}">
        <p14:creationId xmlns:p14="http://schemas.microsoft.com/office/powerpoint/2010/main" val="26585218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genda"/>
          <p:cNvSpPr txBox="1">
            <a:spLocks noGrp="1"/>
          </p:cNvSpPr>
          <p:nvPr>
            <p:ph type="title"/>
          </p:nvPr>
        </p:nvSpPr>
        <p:spPr>
          <a:xfrm>
            <a:off x="664718" y="273931"/>
            <a:ext cx="12340082" cy="1219306"/>
          </a:xfrm>
          <a:prstGeom prst="rect">
            <a:avLst/>
          </a:prstGeom>
        </p:spPr>
        <p:txBody>
          <a:bodyPr>
            <a:noAutofit/>
          </a:bodyPr>
          <a:lstStyle>
            <a:lvl1pPr>
              <a:defRPr sz="6500" spc="-130">
                <a:solidFill>
                  <a:srgbClr val="FFFFFF"/>
                </a:solidFill>
              </a:defRPr>
            </a:lvl1pPr>
          </a:lstStyle>
          <a:p>
            <a:r>
              <a:rPr lang="en-US" sz="4800" dirty="0">
                <a:solidFill>
                  <a:schemeClr val="tx1"/>
                </a:solidFill>
              </a:rPr>
              <a:t>Sample: Discussion Board Participation Standards (Plan for Online)</a:t>
            </a:r>
            <a:endParaRPr sz="4800" dirty="0">
              <a:solidFill>
                <a:schemeClr val="tx1"/>
              </a:solidFill>
            </a:endParaRPr>
          </a:p>
        </p:txBody>
      </p:sp>
      <p:sp>
        <p:nvSpPr>
          <p:cNvPr id="232" name="Thing 1…"/>
          <p:cNvSpPr txBox="1">
            <a:spLocks noGrp="1"/>
          </p:cNvSpPr>
          <p:nvPr>
            <p:ph type="body" sz="quarter" idx="1"/>
          </p:nvPr>
        </p:nvSpPr>
        <p:spPr>
          <a:xfrm>
            <a:off x="664718" y="1371683"/>
            <a:ext cx="11785602" cy="3470288"/>
          </a:xfrm>
          <a:prstGeom prst="rect">
            <a:avLst/>
          </a:prstGeom>
        </p:spPr>
        <p:txBody>
          <a:bodyPr lIns="27093" tIns="27093" rIns="27093" bIns="27093">
            <a:noAutofit/>
          </a:bodyPr>
          <a:lstStyle/>
          <a:p>
            <a:pPr marL="571500" indent="-571500">
              <a:buFont typeface="Arial" panose="020B0604020202020204" pitchFamily="34" charset="0"/>
              <a:buChar char="•"/>
            </a:pPr>
            <a:endParaRPr lang="en-US" b="0" dirty="0">
              <a:solidFill>
                <a:schemeClr val="tx1"/>
              </a:solidFill>
            </a:endParaRPr>
          </a:p>
          <a:p>
            <a:pPr marL="571500" indent="-571500">
              <a:buFont typeface="Arial" panose="020B0604020202020204" pitchFamily="34" charset="0"/>
              <a:buChar char="•"/>
            </a:pPr>
            <a:r>
              <a:rPr lang="en-US" sz="3200" b="0" dirty="0">
                <a:solidFill>
                  <a:schemeClr val="tx1"/>
                </a:solidFill>
              </a:rPr>
              <a:t>Minimum number of postings per week </a:t>
            </a:r>
          </a:p>
          <a:p>
            <a:pPr marL="571500" indent="-571500">
              <a:buFont typeface="Arial" panose="020B0604020202020204" pitchFamily="34" charset="0"/>
              <a:buChar char="•"/>
            </a:pPr>
            <a:endParaRPr lang="en-US" sz="3200" b="0" dirty="0">
              <a:solidFill>
                <a:schemeClr val="tx1"/>
              </a:solidFill>
            </a:endParaRPr>
          </a:p>
          <a:p>
            <a:pPr marL="571500" indent="-571500">
              <a:buFont typeface="Arial" panose="020B0604020202020204" pitchFamily="34" charset="0"/>
              <a:buChar char="•"/>
            </a:pPr>
            <a:r>
              <a:rPr lang="en-US" sz="3200" b="0" dirty="0">
                <a:solidFill>
                  <a:schemeClr val="tx1"/>
                </a:solidFill>
              </a:rPr>
              <a:t>Minimum number of words</a:t>
            </a:r>
          </a:p>
          <a:p>
            <a:pPr marL="571500" indent="-571500">
              <a:buFont typeface="Arial" panose="020B0604020202020204" pitchFamily="34" charset="0"/>
              <a:buChar char="•"/>
            </a:pPr>
            <a:endParaRPr lang="en-US" sz="3200" b="0" dirty="0">
              <a:solidFill>
                <a:schemeClr val="tx1"/>
              </a:solidFill>
            </a:endParaRPr>
          </a:p>
          <a:p>
            <a:pPr marL="571500" indent="-571500">
              <a:buFont typeface="Arial" panose="020B0604020202020204" pitchFamily="34" charset="0"/>
              <a:buChar char="•"/>
            </a:pPr>
            <a:r>
              <a:rPr lang="en-US" sz="3200" b="0" dirty="0">
                <a:solidFill>
                  <a:schemeClr val="tx1"/>
                </a:solidFill>
              </a:rPr>
              <a:t>Must Respond to One Other Post</a:t>
            </a:r>
          </a:p>
          <a:p>
            <a:pPr marL="571500" indent="-571500">
              <a:buFont typeface="Arial" panose="020B0604020202020204" pitchFamily="34" charset="0"/>
              <a:buChar char="•"/>
            </a:pPr>
            <a:endParaRPr lang="en-US" sz="3200" b="0" dirty="0">
              <a:solidFill>
                <a:schemeClr val="tx1"/>
              </a:solidFill>
            </a:endParaRPr>
          </a:p>
          <a:p>
            <a:pPr marL="571500" indent="-571500">
              <a:buFont typeface="Arial" panose="020B0604020202020204" pitchFamily="34" charset="0"/>
              <a:buChar char="•"/>
            </a:pPr>
            <a:r>
              <a:rPr lang="en-US" sz="3200" b="0" dirty="0">
                <a:solidFill>
                  <a:schemeClr val="tx1"/>
                </a:solidFill>
              </a:rPr>
              <a:t>Must Quote at least one Reading</a:t>
            </a:r>
          </a:p>
          <a:p>
            <a:pPr marL="571500" indent="-571500">
              <a:buFont typeface="Arial" panose="020B0604020202020204" pitchFamily="34" charset="0"/>
              <a:buChar char="•"/>
            </a:pPr>
            <a:endParaRPr lang="en-US" sz="3200" b="0" dirty="0">
              <a:solidFill>
                <a:schemeClr val="tx1"/>
              </a:solidFill>
            </a:endParaRPr>
          </a:p>
          <a:p>
            <a:pPr marL="571500" indent="-571500">
              <a:buFont typeface="Arial" panose="020B0604020202020204" pitchFamily="34" charset="0"/>
              <a:buChar char="•"/>
            </a:pPr>
            <a:r>
              <a:rPr lang="en-US" sz="3200" b="0" dirty="0">
                <a:solidFill>
                  <a:schemeClr val="tx1"/>
                </a:solidFill>
              </a:rPr>
              <a:t>Can Not Be a Book Report or Plot Summary</a:t>
            </a:r>
          </a:p>
          <a:p>
            <a:pPr marL="571500" indent="-571500">
              <a:buFont typeface="Arial" panose="020B0604020202020204" pitchFamily="34" charset="0"/>
              <a:buChar char="•"/>
            </a:pPr>
            <a:endParaRPr lang="en-US" sz="3200" b="0" dirty="0">
              <a:solidFill>
                <a:schemeClr val="tx1"/>
              </a:solidFill>
            </a:endParaRPr>
          </a:p>
          <a:p>
            <a:pPr marL="571500" indent="-571500">
              <a:buFont typeface="Arial" panose="020B0604020202020204" pitchFamily="34" charset="0"/>
              <a:buChar char="•"/>
            </a:pPr>
            <a:r>
              <a:rPr lang="en-US" sz="3200" b="0" dirty="0">
                <a:solidFill>
                  <a:schemeClr val="tx1"/>
                </a:solidFill>
              </a:rPr>
              <a:t>Must Raise a Question</a:t>
            </a:r>
          </a:p>
          <a:p>
            <a:pPr marL="571500" indent="-571500">
              <a:buFont typeface="Arial" panose="020B0604020202020204" pitchFamily="34" charset="0"/>
              <a:buChar char="•"/>
            </a:pPr>
            <a:endParaRPr lang="en-US" sz="3200" b="0" dirty="0">
              <a:solidFill>
                <a:schemeClr val="tx1"/>
              </a:solidFill>
            </a:endParaRPr>
          </a:p>
          <a:p>
            <a:pPr marL="571500" indent="-571500">
              <a:buFont typeface="Arial" panose="020B0604020202020204" pitchFamily="34" charset="0"/>
              <a:buChar char="•"/>
            </a:pPr>
            <a:r>
              <a:rPr lang="en-US" sz="3200" b="0" dirty="0">
                <a:solidFill>
                  <a:schemeClr val="tx1"/>
                </a:solidFill>
              </a:rPr>
              <a:t>Must Point to Strength and/or Weakness</a:t>
            </a:r>
            <a:endParaRPr lang="en-US" sz="3200" b="0" dirty="0">
              <a:solidFill>
                <a:schemeClr val="bg1"/>
              </a:solidFill>
            </a:endParaRPr>
          </a:p>
        </p:txBody>
      </p:sp>
    </p:spTree>
    <p:extLst>
      <p:ext uri="{BB962C8B-B14F-4D97-AF65-F5344CB8AC3E}">
        <p14:creationId xmlns:p14="http://schemas.microsoft.com/office/powerpoint/2010/main" val="364370514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a:t>
            </a:r>
          </a:p>
        </p:txBody>
      </p:sp>
      <p:sp>
        <p:nvSpPr>
          <p:cNvPr id="3" name="Text Placeholder 2"/>
          <p:cNvSpPr>
            <a:spLocks noGrp="1"/>
          </p:cNvSpPr>
          <p:nvPr>
            <p:ph type="body" sz="quarter" idx="13"/>
          </p:nvPr>
        </p:nvSpPr>
        <p:spPr/>
        <p:txBody>
          <a:bodyPr/>
          <a:lstStyle/>
          <a:p>
            <a:pPr marL="0" indent="0">
              <a:buNone/>
            </a:pPr>
            <a:r>
              <a:rPr lang="en-US" dirty="0"/>
              <a:t>Digital Citizenship/Netiquette </a:t>
            </a:r>
          </a:p>
        </p:txBody>
      </p:sp>
      <p:sp>
        <p:nvSpPr>
          <p:cNvPr id="4" name="Text Placeholder 3"/>
          <p:cNvSpPr>
            <a:spLocks noGrp="1"/>
          </p:cNvSpPr>
          <p:nvPr>
            <p:ph type="body" idx="1"/>
          </p:nvPr>
        </p:nvSpPr>
        <p:spPr>
          <a:xfrm>
            <a:off x="298174" y="2081502"/>
            <a:ext cx="12008126" cy="7499820"/>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SAMPLE:</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Most of the communication among you, your classmates and the instructor will be in writing for this course. Anytime you are communicating in writing, it is important to remember that people cannot see your body language or your face, so we must all be careful about the tone of our writing and unintended communication. Be professional and careful with your online interaction. Proper address for faculty is by formal title such as Professor, Dr. or Ms./Mr. Jones unless invited by faculty to use a less formal approach. Please remember to always be courteous and respectful in your communication with faculty and your peers.  </a:t>
            </a:r>
          </a:p>
          <a:p>
            <a:endParaRPr lang="en-US" sz="40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9845173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a:t>
            </a:r>
          </a:p>
        </p:txBody>
      </p:sp>
      <p:sp>
        <p:nvSpPr>
          <p:cNvPr id="3" name="Text Placeholder 2"/>
          <p:cNvSpPr>
            <a:spLocks noGrp="1"/>
          </p:cNvSpPr>
          <p:nvPr>
            <p:ph type="body" sz="quarter" idx="13"/>
          </p:nvPr>
        </p:nvSpPr>
        <p:spPr/>
        <p:txBody>
          <a:bodyPr/>
          <a:lstStyle/>
          <a:p>
            <a:pPr marL="0" indent="0">
              <a:buNone/>
            </a:pPr>
            <a:r>
              <a:rPr lang="en-US" b="1" dirty="0"/>
              <a:t>PERSONAL ELECTRONICS POLICY</a:t>
            </a:r>
            <a:endParaRPr lang="en-US" dirty="0"/>
          </a:p>
          <a:p>
            <a:pPr marL="0" indent="0">
              <a:buNone/>
            </a:pPr>
            <a:endParaRPr lang="en-US" dirty="0"/>
          </a:p>
        </p:txBody>
      </p:sp>
      <p:sp>
        <p:nvSpPr>
          <p:cNvPr id="4" name="Text Placeholder 3"/>
          <p:cNvSpPr>
            <a:spLocks noGrp="1"/>
          </p:cNvSpPr>
          <p:nvPr>
            <p:ph type="body" idx="1"/>
          </p:nvPr>
        </p:nvSpPr>
        <p:spPr/>
        <p:txBody>
          <a:bodyPr/>
          <a:lstStyle/>
          <a:p>
            <a:r>
              <a:rPr lang="en-US" dirty="0"/>
              <a:t>In class, you are allowed to use: </a:t>
            </a:r>
          </a:p>
          <a:p>
            <a:endParaRPr lang="en-US" dirty="0"/>
          </a:p>
          <a:p>
            <a:endParaRPr lang="en-US" dirty="0"/>
          </a:p>
          <a:p>
            <a:r>
              <a:rPr lang="en-US" dirty="0"/>
              <a:t>In class, you are NOT allowed to use: </a:t>
            </a:r>
          </a:p>
          <a:p>
            <a:endParaRPr lang="en-US" dirty="0"/>
          </a:p>
        </p:txBody>
      </p:sp>
    </p:spTree>
    <p:extLst>
      <p:ext uri="{BB962C8B-B14F-4D97-AF65-F5344CB8AC3E}">
        <p14:creationId xmlns:p14="http://schemas.microsoft.com/office/powerpoint/2010/main" val="11288632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genda"/>
          <p:cNvSpPr txBox="1">
            <a:spLocks noGrp="1"/>
          </p:cNvSpPr>
          <p:nvPr>
            <p:ph type="title"/>
          </p:nvPr>
        </p:nvSpPr>
        <p:spPr>
          <a:xfrm>
            <a:off x="411798" y="157200"/>
            <a:ext cx="11785602" cy="1054975"/>
          </a:xfrm>
          <a:prstGeom prst="rect">
            <a:avLst/>
          </a:prstGeom>
        </p:spPr>
        <p:txBody>
          <a:bodyPr>
            <a:noAutofit/>
          </a:bodyPr>
          <a:lstStyle>
            <a:lvl1pPr>
              <a:defRPr sz="6500" spc="-130">
                <a:solidFill>
                  <a:srgbClr val="FFFFFF"/>
                </a:solidFill>
              </a:defRPr>
            </a:lvl1pPr>
          </a:lstStyle>
          <a:p>
            <a:r>
              <a:rPr lang="en-US" sz="5500" dirty="0">
                <a:solidFill>
                  <a:schemeClr val="tx1"/>
                </a:solidFill>
              </a:rPr>
              <a:t>Sample Technology Use Policy</a:t>
            </a:r>
            <a:endParaRPr sz="5500" dirty="0">
              <a:solidFill>
                <a:schemeClr val="tx1"/>
              </a:solidFill>
            </a:endParaRPr>
          </a:p>
        </p:txBody>
      </p:sp>
      <p:sp>
        <p:nvSpPr>
          <p:cNvPr id="232" name="Thing 1…"/>
          <p:cNvSpPr txBox="1">
            <a:spLocks noGrp="1"/>
          </p:cNvSpPr>
          <p:nvPr>
            <p:ph type="body" sz="quarter" idx="1"/>
          </p:nvPr>
        </p:nvSpPr>
        <p:spPr>
          <a:xfrm>
            <a:off x="275611" y="1364305"/>
            <a:ext cx="11785602" cy="5960082"/>
          </a:xfrm>
          <a:prstGeom prst="rect">
            <a:avLst/>
          </a:prstGeom>
        </p:spPr>
        <p:txBody>
          <a:bodyPr lIns="27093" tIns="27093" rIns="27093" bIns="27093">
            <a:noAutofit/>
          </a:bodyPr>
          <a:lstStyle/>
          <a:p>
            <a:r>
              <a:rPr lang="en-US" sz="2400" dirty="0">
                <a:latin typeface="Times New Roman" panose="02020603050405020304" pitchFamily="18" charset="0"/>
                <a:cs typeface="Times New Roman" panose="02020603050405020304" pitchFamily="18" charset="0"/>
              </a:rPr>
              <a:t>ALLOWED:  </a:t>
            </a:r>
            <a:r>
              <a:rPr lang="en-US" sz="2400" b="0" dirty="0">
                <a:latin typeface="Times New Roman" panose="02020603050405020304" pitchFamily="18" charset="0"/>
                <a:cs typeface="Times New Roman" panose="02020603050405020304" pitchFamily="18" charset="0"/>
              </a:rPr>
              <a:t>You are encouraged to use your electronic device (i.e., iPad) in the classroom to enhance your learning experience.  </a:t>
            </a:r>
          </a:p>
          <a:p>
            <a:endParaRPr lang="en-US" sz="2400" b="0" dirty="0">
              <a:latin typeface="Times New Roman" panose="02020603050405020304" pitchFamily="18" charset="0"/>
              <a:cs typeface="Times New Roman" panose="02020603050405020304" pitchFamily="18" charset="0"/>
            </a:endParaRPr>
          </a:p>
          <a:p>
            <a:r>
              <a:rPr lang="en-US" sz="2400" b="0" dirty="0">
                <a:latin typeface="Times New Roman" panose="02020603050405020304" pitchFamily="18" charset="0"/>
                <a:cs typeface="Times New Roman" panose="02020603050405020304" pitchFamily="18" charset="0"/>
              </a:rPr>
              <a:t>We may be using specific </a:t>
            </a:r>
            <a:r>
              <a:rPr lang="en-US" sz="2400" dirty="0">
                <a:latin typeface="Times New Roman" panose="02020603050405020304" pitchFamily="18" charset="0"/>
                <a:cs typeface="Times New Roman" panose="02020603050405020304" pitchFamily="18" charset="0"/>
              </a:rPr>
              <a:t>apps</a:t>
            </a:r>
            <a:r>
              <a:rPr lang="en-US" sz="2400" b="0" dirty="0">
                <a:latin typeface="Times New Roman" panose="02020603050405020304" pitchFamily="18" charset="0"/>
                <a:cs typeface="Times New Roman" panose="02020603050405020304" pitchFamily="18" charset="0"/>
              </a:rPr>
              <a:t> in this course (i.e., Remind and </a:t>
            </a:r>
            <a:r>
              <a:rPr lang="en-US" sz="2400" b="0" dirty="0" err="1">
                <a:latin typeface="Times New Roman" panose="02020603050405020304" pitchFamily="18" charset="0"/>
                <a:cs typeface="Times New Roman" panose="02020603050405020304" pitchFamily="18" charset="0"/>
              </a:rPr>
              <a:t>Socrative</a:t>
            </a:r>
            <a:r>
              <a:rPr lang="en-US" sz="2400" b="0" dirty="0">
                <a:latin typeface="Times New Roman" panose="02020603050405020304" pitchFamily="18" charset="0"/>
                <a:cs typeface="Times New Roman" panose="02020603050405020304" pitchFamily="18" charset="0"/>
              </a:rPr>
              <a:t>), so please download these apps as soon as possible.  </a:t>
            </a:r>
          </a:p>
          <a:p>
            <a:endParaRPr lang="en-US" sz="2400" b="0" dirty="0">
              <a:latin typeface="Times New Roman" panose="02020603050405020304" pitchFamily="18" charset="0"/>
              <a:cs typeface="Times New Roman" panose="02020603050405020304" pitchFamily="18" charset="0"/>
            </a:endParaRPr>
          </a:p>
          <a:p>
            <a:r>
              <a:rPr lang="en-US" sz="2400" b="0" dirty="0">
                <a:latin typeface="Times New Roman" panose="02020603050405020304" pitchFamily="18" charset="0"/>
                <a:cs typeface="Times New Roman" panose="02020603050405020304" pitchFamily="18" charset="0"/>
              </a:rPr>
              <a:t>Please use </a:t>
            </a:r>
            <a:r>
              <a:rPr lang="en-US" sz="2400" dirty="0">
                <a:latin typeface="Times New Roman" panose="02020603050405020304" pitchFamily="18" charset="0"/>
                <a:cs typeface="Times New Roman" panose="02020603050405020304" pitchFamily="18" charset="0"/>
              </a:rPr>
              <a:t>note-taking features </a:t>
            </a:r>
            <a:r>
              <a:rPr lang="en-US" sz="2400" b="0" dirty="0">
                <a:latin typeface="Times New Roman" panose="02020603050405020304" pitchFamily="18" charset="0"/>
                <a:cs typeface="Times New Roman" panose="02020603050405020304" pitchFamily="18" charset="0"/>
              </a:rPr>
              <a:t>(Apps such as Notability or Notes), take pictures of slides (and write on them with the Apple Pencil), download PowerPoint slides from Moodle (and writing on them), and type or write notes during class.  </a:t>
            </a:r>
          </a:p>
          <a:p>
            <a:endParaRPr lang="en-US" sz="2400" b="0" dirty="0">
              <a:latin typeface="Times New Roman" panose="02020603050405020304" pitchFamily="18" charset="0"/>
              <a:cs typeface="Times New Roman" panose="02020603050405020304" pitchFamily="18" charset="0"/>
            </a:endParaRPr>
          </a:p>
          <a:p>
            <a:r>
              <a:rPr lang="en-US" sz="1800" dirty="0"/>
              <a:t>Students need to be informed they are being recorded and then can request accommodations based on FERPA if this is an issue. </a:t>
            </a:r>
          </a:p>
          <a:p>
            <a:endParaRPr lang="en-US" sz="1800" b="0" dirty="0">
              <a:latin typeface="Times New Roman" panose="02020603050405020304" pitchFamily="18" charset="0"/>
              <a:cs typeface="Times New Roman" panose="02020603050405020304" pitchFamily="18" charset="0"/>
            </a:endParaRPr>
          </a:p>
          <a:p>
            <a:r>
              <a:rPr lang="en-US" sz="2400" b="0" dirty="0">
                <a:latin typeface="Times New Roman" panose="02020603050405020304" pitchFamily="18" charset="0"/>
                <a:cs typeface="Times New Roman" panose="02020603050405020304" pitchFamily="18" charset="0"/>
              </a:rPr>
              <a:t>Although the iPad and other devices can be quite helpful in the classroom, please do not use your device in the classroom if it will distract you, the professor, or your classmates (for example – do not surf social media or get caught up on your favorite TV show).  You may be asked to put your device away if it is a distraction.</a:t>
            </a:r>
          </a:p>
          <a:p>
            <a:endParaRPr lang="en-US" sz="2400" b="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RESTRICTED USE: </a:t>
            </a:r>
            <a:r>
              <a:rPr lang="en-US" sz="2400" b="0" dirty="0">
                <a:latin typeface="Times New Roman" panose="02020603050405020304" pitchFamily="18" charset="0"/>
                <a:cs typeface="Times New Roman" panose="02020603050405020304" pitchFamily="18" charset="0"/>
              </a:rPr>
              <a:t>You may NOT use any device (i.e., iPad) during class.  If you have an exception due to a disability, you must provide documentation from Disability Services prior to the exam.</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40439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a:t>
            </a:r>
          </a:p>
        </p:txBody>
      </p:sp>
      <p:sp>
        <p:nvSpPr>
          <p:cNvPr id="3" name="Text Placeholder 2"/>
          <p:cNvSpPr>
            <a:spLocks noGrp="1"/>
          </p:cNvSpPr>
          <p:nvPr>
            <p:ph type="body" sz="quarter" idx="13"/>
          </p:nvPr>
        </p:nvSpPr>
        <p:spPr/>
        <p:txBody>
          <a:bodyPr>
            <a:normAutofit fontScale="85000" lnSpcReduction="20000"/>
          </a:bodyPr>
          <a:lstStyle/>
          <a:p>
            <a:pPr marL="0" indent="0">
              <a:buNone/>
            </a:pPr>
            <a:r>
              <a:rPr lang="en-US" dirty="0"/>
              <a:t>Information about Student Support Services (Writing Center, Computer Labs, Academic Support Center, Counseling Center)</a:t>
            </a:r>
          </a:p>
        </p:txBody>
      </p:sp>
      <p:sp>
        <p:nvSpPr>
          <p:cNvPr id="4" name="Text Placeholder 3"/>
          <p:cNvSpPr>
            <a:spLocks noGrp="1"/>
          </p:cNvSpPr>
          <p:nvPr>
            <p:ph type="body" idx="1"/>
          </p:nvPr>
        </p:nvSpPr>
        <p:spPr>
          <a:xfrm>
            <a:off x="298174" y="2425700"/>
            <a:ext cx="12483548" cy="7056230"/>
          </a:xfrm>
        </p:spPr>
        <p:txBody>
          <a:bodyPr>
            <a:normAutofit fontScale="85000" lnSpcReduction="20000"/>
          </a:bodyPr>
          <a:lstStyle/>
          <a:p>
            <a:pPr fontAlgn="base"/>
            <a:r>
              <a:rPr lang="en-US" sz="4000" dirty="0">
                <a:latin typeface="Times New Roman" panose="02020603050405020304" pitchFamily="18" charset="0"/>
                <a:cs typeface="Times New Roman" panose="02020603050405020304" pitchFamily="18" charset="0"/>
              </a:rPr>
              <a:t>Sample:</a:t>
            </a:r>
          </a:p>
          <a:p>
            <a:pPr fontAlgn="base"/>
            <a:endParaRPr lang="en-US" sz="4000" dirty="0">
              <a:latin typeface="Times New Roman" panose="02020603050405020304" pitchFamily="18" charset="0"/>
              <a:cs typeface="Times New Roman" panose="02020603050405020304" pitchFamily="18" charset="0"/>
            </a:endParaRPr>
          </a:p>
          <a:p>
            <a:pPr fontAlgn="base"/>
            <a:r>
              <a:rPr lang="en-US" sz="4000" dirty="0">
                <a:latin typeface="Times New Roman" panose="02020603050405020304" pitchFamily="18" charset="0"/>
                <a:cs typeface="Times New Roman" panose="02020603050405020304" pitchFamily="18" charset="0"/>
              </a:rPr>
              <a:t>Wellbeing:  Often behavioral issues and/or trouble with concentration or focus can be related to physical or emotional issues in a student’s life. Our fantastic Counseling Services Center </a:t>
            </a:r>
            <a:r>
              <a:rPr lang="en-US" sz="4000" u="sng" dirty="0">
                <a:latin typeface="Times New Roman" panose="02020603050405020304" pitchFamily="18" charset="0"/>
                <a:cs typeface="Times New Roman" panose="02020603050405020304" pitchFamily="18" charset="0"/>
                <a:hlinkClick r:id="rId2"/>
              </a:rPr>
              <a:t>http://www.uvawise.edu/student-life/student-development/counseling-services/</a:t>
            </a:r>
            <a:r>
              <a:rPr lang="en-US" sz="4000" dirty="0">
                <a:latin typeface="Times New Roman" panose="02020603050405020304" pitchFamily="18" charset="0"/>
                <a:cs typeface="Times New Roman" panose="02020603050405020304" pitchFamily="18" charset="0"/>
              </a:rPr>
              <a:t> is a confidential and free resource that helps students with everything from difficulty with time management and substance abuse issues, to anxiety and depression. </a:t>
            </a:r>
          </a:p>
          <a:p>
            <a:pPr fontAlgn="base"/>
            <a:endParaRPr lang="en-US" sz="4000" dirty="0">
              <a:latin typeface="Times New Roman" panose="02020603050405020304" pitchFamily="18" charset="0"/>
              <a:cs typeface="Times New Roman" panose="02020603050405020304" pitchFamily="18" charset="0"/>
            </a:endParaRPr>
          </a:p>
          <a:p>
            <a:pPr fontAlgn="base"/>
            <a:r>
              <a:rPr lang="en-US" sz="4000" dirty="0">
                <a:latin typeface="Times New Roman" panose="02020603050405020304" pitchFamily="18" charset="0"/>
                <a:cs typeface="Times New Roman" panose="02020603050405020304" pitchFamily="18" charset="0"/>
              </a:rPr>
              <a:t>Homelessness and Food Insecurity:  Also, please contact our wonderful Dean of Students Josh Justice if you have issues with homelessness or food insufficiency. He can help you with any number of resources and solutions including loan services, temporary housing, and access to the campus food bank, </a:t>
            </a:r>
            <a:r>
              <a:rPr lang="en-US" sz="4000" dirty="0" err="1">
                <a:latin typeface="Times New Roman" panose="02020603050405020304" pitchFamily="18" charset="0"/>
                <a:cs typeface="Times New Roman" panose="02020603050405020304" pitchFamily="18" charset="0"/>
              </a:rPr>
              <a:t>Smiddy’s</a:t>
            </a:r>
            <a:r>
              <a:rPr lang="en-US" sz="4000" dirty="0">
                <a:latin typeface="Times New Roman" panose="02020603050405020304" pitchFamily="18" charset="0"/>
                <a:cs typeface="Times New Roman" panose="02020603050405020304" pitchFamily="18" charset="0"/>
              </a:rPr>
              <a:t> Cupboard (https://www.uvawise.edu/student-life/smiddys-cupboard/)</a:t>
            </a:r>
          </a:p>
          <a:p>
            <a:pPr fontAlgn="base"/>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29389981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a:t>
            </a:r>
          </a:p>
        </p:txBody>
      </p:sp>
      <p:sp>
        <p:nvSpPr>
          <p:cNvPr id="3" name="Text Placeholder 2"/>
          <p:cNvSpPr>
            <a:spLocks noGrp="1"/>
          </p:cNvSpPr>
          <p:nvPr>
            <p:ph type="body" sz="quarter" idx="13"/>
          </p:nvPr>
        </p:nvSpPr>
        <p:spPr/>
        <p:txBody>
          <a:bodyPr/>
          <a:lstStyle/>
          <a:p>
            <a:pPr marL="0" indent="0">
              <a:buNone/>
            </a:pPr>
            <a:r>
              <a:rPr lang="en-US" dirty="0"/>
              <a:t>Remote Readiness</a:t>
            </a:r>
          </a:p>
        </p:txBody>
      </p:sp>
      <p:sp>
        <p:nvSpPr>
          <p:cNvPr id="4" name="Text Placeholder 3"/>
          <p:cNvSpPr>
            <a:spLocks noGrp="1"/>
          </p:cNvSpPr>
          <p:nvPr>
            <p:ph type="body" idx="1"/>
          </p:nvPr>
        </p:nvSpPr>
        <p:spPr/>
        <p:txBody>
          <a:bodyPr/>
          <a:lstStyle/>
          <a:p>
            <a:r>
              <a:rPr lang="en-US" dirty="0"/>
              <a:t>Remote Readiness</a:t>
            </a:r>
          </a:p>
          <a:p>
            <a:r>
              <a:rPr lang="en-US" dirty="0"/>
              <a:t>Technology Plan</a:t>
            </a:r>
          </a:p>
          <a:p>
            <a:endParaRPr lang="en-US" dirty="0"/>
          </a:p>
          <a:p>
            <a:r>
              <a:rPr lang="en-US" dirty="0"/>
              <a:t>Plan for that rainy day. </a:t>
            </a:r>
          </a:p>
          <a:p>
            <a:endParaRPr lang="en-US" dirty="0"/>
          </a:p>
        </p:txBody>
      </p:sp>
      <p:pic>
        <p:nvPicPr>
          <p:cNvPr id="5" name="Picture 4"/>
          <p:cNvPicPr>
            <a:picLocks noChangeAspect="1"/>
          </p:cNvPicPr>
          <p:nvPr/>
        </p:nvPicPr>
        <p:blipFill>
          <a:blip r:embed="rId2"/>
          <a:stretch>
            <a:fillRect/>
          </a:stretch>
        </p:blipFill>
        <p:spPr>
          <a:xfrm>
            <a:off x="6502400" y="1144652"/>
            <a:ext cx="5620999" cy="7742591"/>
          </a:xfrm>
          <a:prstGeom prst="rect">
            <a:avLst/>
          </a:prstGeom>
        </p:spPr>
      </p:pic>
    </p:spTree>
    <p:extLst>
      <p:ext uri="{BB962C8B-B14F-4D97-AF65-F5344CB8AC3E}">
        <p14:creationId xmlns:p14="http://schemas.microsoft.com/office/powerpoint/2010/main" val="25796132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sources for going further + getting support"/>
          <p:cNvSpPr txBox="1"/>
          <p:nvPr/>
        </p:nvSpPr>
        <p:spPr>
          <a:xfrm>
            <a:off x="2570399" y="8329557"/>
            <a:ext cx="12314748" cy="710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587022">
              <a:lnSpc>
                <a:spcPct val="100000"/>
              </a:lnSpc>
              <a:spcBef>
                <a:spcPts val="0"/>
              </a:spcBef>
              <a:defRPr sz="3500" b="1">
                <a:solidFill>
                  <a:srgbClr val="D5D5D5"/>
                </a:solidFill>
              </a:defRPr>
            </a:lvl1pPr>
          </a:lstStyle>
          <a:p>
            <a:endParaRPr dirty="0"/>
          </a:p>
        </p:txBody>
      </p:sp>
      <p:sp>
        <p:nvSpPr>
          <p:cNvPr id="232" name="Thing 1…"/>
          <p:cNvSpPr txBox="1">
            <a:spLocks noGrp="1"/>
          </p:cNvSpPr>
          <p:nvPr>
            <p:ph type="body" sz="quarter" idx="1"/>
          </p:nvPr>
        </p:nvSpPr>
        <p:spPr>
          <a:xfrm>
            <a:off x="664718" y="680936"/>
            <a:ext cx="11785602" cy="8929992"/>
          </a:xfrm>
          <a:prstGeom prst="rect">
            <a:avLst/>
          </a:prstGeom>
        </p:spPr>
        <p:txBody>
          <a:bodyPr lIns="27093" tIns="27093" rIns="27093" bIns="27093">
            <a:noAutofit/>
          </a:bodyPr>
          <a:lstStyle/>
          <a:p>
            <a:pPr algn="ctr" defTabSz="650240">
              <a:spcBef>
                <a:spcPts val="1900"/>
              </a:spcBef>
              <a:buSzPct val="90000"/>
              <a:defRPr b="0" spc="-38">
                <a:solidFill>
                  <a:srgbClr val="FFFFFF"/>
                </a:solidFill>
                <a:latin typeface="SF Hello Regular"/>
                <a:ea typeface="SF Hello Regular"/>
                <a:cs typeface="SF Hello Regular"/>
                <a:sym typeface="SF Hello Regular"/>
              </a:defRPr>
            </a:pPr>
            <a:r>
              <a:rPr lang="en-US" sz="6000" dirty="0">
                <a:solidFill>
                  <a:srgbClr val="FF0000"/>
                </a:solidFill>
              </a:rPr>
              <a:t>ALL SYLLABUS </a:t>
            </a:r>
            <a:br>
              <a:rPr lang="en-US" sz="6000" dirty="0">
                <a:solidFill>
                  <a:srgbClr val="FF0000"/>
                </a:solidFill>
              </a:rPr>
            </a:br>
            <a:endParaRPr lang="en-US" sz="6000" dirty="0">
              <a:solidFill>
                <a:srgbClr val="FF0000"/>
              </a:solidFill>
            </a:endParaRPr>
          </a:p>
          <a:p>
            <a:pPr algn="ctr" defTabSz="650240">
              <a:spcBef>
                <a:spcPts val="1900"/>
              </a:spcBef>
              <a:buSzPct val="90000"/>
              <a:defRPr b="0" spc="-38">
                <a:solidFill>
                  <a:srgbClr val="FFFFFF"/>
                </a:solidFill>
                <a:latin typeface="SF Hello Regular"/>
                <a:ea typeface="SF Hello Regular"/>
                <a:cs typeface="SF Hello Regular"/>
                <a:sym typeface="SF Hello Regular"/>
              </a:defRPr>
            </a:pPr>
            <a:r>
              <a:rPr lang="en-US" sz="6000" dirty="0">
                <a:solidFill>
                  <a:srgbClr val="FF0000"/>
                </a:solidFill>
              </a:rPr>
              <a:t>REGARDLESS OF MODALITY</a:t>
            </a:r>
            <a:br>
              <a:rPr lang="en-US" sz="6000" dirty="0">
                <a:solidFill>
                  <a:srgbClr val="FF0000"/>
                </a:solidFill>
              </a:rPr>
            </a:br>
            <a:endParaRPr lang="en-US" sz="6000" dirty="0">
              <a:solidFill>
                <a:srgbClr val="FF0000"/>
              </a:solidFill>
            </a:endParaRPr>
          </a:p>
          <a:p>
            <a:pPr algn="ctr" defTabSz="650240">
              <a:spcBef>
                <a:spcPts val="1900"/>
              </a:spcBef>
              <a:buSzPct val="90000"/>
              <a:defRPr b="0" spc="-38">
                <a:solidFill>
                  <a:srgbClr val="FFFFFF"/>
                </a:solidFill>
                <a:latin typeface="SF Hello Regular"/>
                <a:ea typeface="SF Hello Regular"/>
                <a:cs typeface="SF Hello Regular"/>
                <a:sym typeface="SF Hello Regular"/>
              </a:defRPr>
            </a:pPr>
            <a:r>
              <a:rPr lang="en-US" sz="6000" u="sng" dirty="0">
                <a:solidFill>
                  <a:srgbClr val="FF0000"/>
                </a:solidFill>
              </a:rPr>
              <a:t>MUST </a:t>
            </a:r>
            <a:br>
              <a:rPr lang="en-US" sz="6000" dirty="0">
                <a:solidFill>
                  <a:srgbClr val="FF0000"/>
                </a:solidFill>
              </a:rPr>
            </a:br>
            <a:endParaRPr lang="en-US" sz="6000" dirty="0">
              <a:solidFill>
                <a:srgbClr val="FF0000"/>
              </a:solidFill>
            </a:endParaRPr>
          </a:p>
          <a:p>
            <a:pPr algn="ctr" defTabSz="650240">
              <a:spcBef>
                <a:spcPts val="1900"/>
              </a:spcBef>
              <a:buSzPct val="90000"/>
              <a:defRPr b="0" spc="-38">
                <a:solidFill>
                  <a:srgbClr val="FFFFFF"/>
                </a:solidFill>
                <a:latin typeface="SF Hello Regular"/>
                <a:ea typeface="SF Hello Regular"/>
                <a:cs typeface="SF Hello Regular"/>
                <a:sym typeface="SF Hello Regular"/>
              </a:defRPr>
            </a:pPr>
            <a:r>
              <a:rPr lang="en-US" sz="6000" dirty="0">
                <a:solidFill>
                  <a:srgbClr val="FF0000"/>
                </a:solidFill>
              </a:rPr>
              <a:t>BE ON </a:t>
            </a:r>
          </a:p>
          <a:p>
            <a:pPr algn="ctr" defTabSz="650240">
              <a:spcBef>
                <a:spcPts val="1900"/>
              </a:spcBef>
              <a:buSzPct val="90000"/>
              <a:defRPr b="0" spc="-38">
                <a:solidFill>
                  <a:srgbClr val="FFFFFF"/>
                </a:solidFill>
                <a:latin typeface="SF Hello Regular"/>
                <a:ea typeface="SF Hello Regular"/>
                <a:cs typeface="SF Hello Regular"/>
                <a:sym typeface="SF Hello Regular"/>
              </a:defRPr>
            </a:pPr>
            <a:r>
              <a:rPr lang="en-US" sz="8000" dirty="0">
                <a:solidFill>
                  <a:srgbClr val="FF0000"/>
                </a:solidFill>
              </a:rPr>
              <a:t>MOODLE</a:t>
            </a:r>
            <a:endParaRPr sz="8000" dirty="0"/>
          </a:p>
        </p:txBody>
      </p:sp>
      <p:sp>
        <p:nvSpPr>
          <p:cNvPr id="231" name="Q&amp;A"/>
          <p:cNvSpPr txBox="1"/>
          <p:nvPr/>
        </p:nvSpPr>
        <p:spPr>
          <a:xfrm>
            <a:off x="5704851" y="9042964"/>
            <a:ext cx="12314749" cy="710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587022">
              <a:lnSpc>
                <a:spcPct val="100000"/>
              </a:lnSpc>
              <a:spcBef>
                <a:spcPts val="0"/>
              </a:spcBef>
              <a:defRPr sz="3500" b="1">
                <a:solidFill>
                  <a:srgbClr val="D5D5D5"/>
                </a:solidFill>
              </a:defRPr>
            </a:lvl1pPr>
          </a:lstStyle>
          <a:p>
            <a:endParaRPr dirty="0"/>
          </a:p>
        </p:txBody>
      </p:sp>
    </p:spTree>
    <p:extLst>
      <p:ext uri="{BB962C8B-B14F-4D97-AF65-F5344CB8AC3E}">
        <p14:creationId xmlns:p14="http://schemas.microsoft.com/office/powerpoint/2010/main" val="135236647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033" y="238539"/>
            <a:ext cx="13073023" cy="9799983"/>
          </a:xfrm>
          <a:prstGeom prst="rect">
            <a:avLst/>
          </a:prstGeom>
        </p:spPr>
      </p:pic>
    </p:spTree>
    <p:extLst>
      <p:ext uri="{BB962C8B-B14F-4D97-AF65-F5344CB8AC3E}">
        <p14:creationId xmlns:p14="http://schemas.microsoft.com/office/powerpoint/2010/main" val="362452216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a:t>
            </a:r>
          </a:p>
        </p:txBody>
      </p:sp>
      <p:sp>
        <p:nvSpPr>
          <p:cNvPr id="3" name="Text Placeholder 2"/>
          <p:cNvSpPr>
            <a:spLocks noGrp="1"/>
          </p:cNvSpPr>
          <p:nvPr>
            <p:ph type="body" sz="quarter" idx="13"/>
          </p:nvPr>
        </p:nvSpPr>
        <p:spPr/>
        <p:txBody>
          <a:bodyPr/>
          <a:lstStyle/>
          <a:p>
            <a:pPr marL="0" indent="0">
              <a:buNone/>
            </a:pPr>
            <a:r>
              <a:rPr lang="en-US" dirty="0"/>
              <a:t>Revision of the Syllabus Policy</a:t>
            </a:r>
          </a:p>
        </p:txBody>
      </p:sp>
      <p:sp>
        <p:nvSpPr>
          <p:cNvPr id="4" name="Text Placeholder 3"/>
          <p:cNvSpPr>
            <a:spLocks noGrp="1"/>
          </p:cNvSpPr>
          <p:nvPr>
            <p:ph type="body" idx="1"/>
          </p:nvPr>
        </p:nvSpPr>
        <p:spPr/>
        <p:txBody>
          <a:bodyPr/>
          <a:lstStyle/>
          <a:p>
            <a:r>
              <a:rPr lang="en-US" dirty="0"/>
              <a:t>Sample: Be aware that our course is subject to change based on larger campus policies. </a:t>
            </a:r>
          </a:p>
        </p:txBody>
      </p:sp>
    </p:spTree>
    <p:extLst>
      <p:ext uri="{BB962C8B-B14F-4D97-AF65-F5344CB8AC3E}">
        <p14:creationId xmlns:p14="http://schemas.microsoft.com/office/powerpoint/2010/main" val="264181606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500" y="444500"/>
            <a:ext cx="11546509" cy="2179430"/>
          </a:xfrm>
        </p:spPr>
        <p:txBody>
          <a:bodyPr>
            <a:normAutofit/>
          </a:bodyPr>
          <a:lstStyle/>
          <a:p>
            <a:pPr algn="ctr"/>
            <a:r>
              <a:rPr lang="en-US" sz="4400" dirty="0"/>
              <a:t>Email me any time you have questions: </a:t>
            </a:r>
            <a:br>
              <a:rPr lang="en-US" sz="4400" dirty="0"/>
            </a:br>
            <a:r>
              <a:rPr lang="en-US" sz="4400" dirty="0"/>
              <a:t>Emily ead2y@uvawise.edu</a:t>
            </a:r>
          </a:p>
        </p:txBody>
      </p:sp>
      <p:pic>
        <p:nvPicPr>
          <p:cNvPr id="6" name="Picture 5"/>
          <p:cNvPicPr>
            <a:picLocks noChangeAspect="1"/>
          </p:cNvPicPr>
          <p:nvPr/>
        </p:nvPicPr>
        <p:blipFill>
          <a:blip r:embed="rId2"/>
          <a:stretch>
            <a:fillRect/>
          </a:stretch>
        </p:blipFill>
        <p:spPr>
          <a:xfrm>
            <a:off x="2680528" y="1924120"/>
            <a:ext cx="7582452" cy="7582452"/>
          </a:xfrm>
          <a:prstGeom prst="rect">
            <a:avLst/>
          </a:prstGeom>
        </p:spPr>
      </p:pic>
    </p:spTree>
    <p:extLst>
      <p:ext uri="{BB962C8B-B14F-4D97-AF65-F5344CB8AC3E}">
        <p14:creationId xmlns:p14="http://schemas.microsoft.com/office/powerpoint/2010/main" val="12141040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p:txBody>
          <a:bodyPr/>
          <a:lstStyle/>
          <a:p>
            <a:pPr algn="ctr"/>
            <a:r>
              <a:rPr lang="en-US" dirty="0"/>
              <a:t>REQUIRED ADDITIONS</a:t>
            </a:r>
          </a:p>
        </p:txBody>
      </p:sp>
    </p:spTree>
    <p:extLst>
      <p:ext uri="{BB962C8B-B14F-4D97-AF65-F5344CB8AC3E}">
        <p14:creationId xmlns:p14="http://schemas.microsoft.com/office/powerpoint/2010/main" val="6865909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a:t>
            </a:r>
          </a:p>
        </p:txBody>
      </p:sp>
      <p:sp>
        <p:nvSpPr>
          <p:cNvPr id="3" name="Text Placeholder 2"/>
          <p:cNvSpPr>
            <a:spLocks noGrp="1"/>
          </p:cNvSpPr>
          <p:nvPr>
            <p:ph type="body" sz="quarter" idx="13"/>
          </p:nvPr>
        </p:nvSpPr>
        <p:spPr/>
        <p:txBody>
          <a:bodyPr/>
          <a:lstStyle/>
          <a:p>
            <a:pPr marL="0" indent="0">
              <a:buNone/>
            </a:pPr>
            <a:r>
              <a:rPr lang="en-US" dirty="0"/>
              <a:t>Course Information</a:t>
            </a:r>
          </a:p>
        </p:txBody>
      </p:sp>
      <p:sp>
        <p:nvSpPr>
          <p:cNvPr id="4" name="Text Placeholder 3"/>
          <p:cNvSpPr>
            <a:spLocks noGrp="1"/>
          </p:cNvSpPr>
          <p:nvPr>
            <p:ph type="body" idx="1"/>
          </p:nvPr>
        </p:nvSpPr>
        <p:spPr/>
        <p:txBody>
          <a:bodyPr>
            <a:normAutofit fontScale="85000" lnSpcReduction="10000"/>
          </a:bodyPr>
          <a:lstStyle/>
          <a:p>
            <a:r>
              <a:rPr lang="en-US" dirty="0"/>
              <a:t>Course Name</a:t>
            </a:r>
          </a:p>
          <a:p>
            <a:endParaRPr lang="en-US" dirty="0"/>
          </a:p>
          <a:p>
            <a:r>
              <a:rPr lang="en-US" dirty="0"/>
              <a:t>Course Number</a:t>
            </a:r>
          </a:p>
          <a:p>
            <a:endParaRPr lang="en-US" dirty="0"/>
          </a:p>
          <a:p>
            <a:r>
              <a:rPr lang="en-US" dirty="0"/>
              <a:t>Credit Hours</a:t>
            </a:r>
          </a:p>
          <a:p>
            <a:endParaRPr lang="en-US" dirty="0"/>
          </a:p>
          <a:p>
            <a:r>
              <a:rPr lang="en-US" dirty="0"/>
              <a:t>Prerequisites</a:t>
            </a:r>
          </a:p>
          <a:p>
            <a:endParaRPr lang="en-US" dirty="0"/>
          </a:p>
          <a:p>
            <a:r>
              <a:rPr lang="en-US" dirty="0"/>
              <a:t>Course Meeting Days and Times (unless Online Asynchronous)</a:t>
            </a:r>
          </a:p>
          <a:p>
            <a:endParaRPr lang="en-US" dirty="0"/>
          </a:p>
          <a:p>
            <a:r>
              <a:rPr lang="en-US" dirty="0"/>
              <a:t>Class Location (unless Online)</a:t>
            </a:r>
          </a:p>
          <a:p>
            <a:endParaRPr lang="en-US" dirty="0"/>
          </a:p>
        </p:txBody>
      </p:sp>
    </p:spTree>
    <p:extLst>
      <p:ext uri="{BB962C8B-B14F-4D97-AF65-F5344CB8AC3E}">
        <p14:creationId xmlns:p14="http://schemas.microsoft.com/office/powerpoint/2010/main" val="31024923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a:t>
            </a:r>
          </a:p>
        </p:txBody>
      </p:sp>
      <p:sp>
        <p:nvSpPr>
          <p:cNvPr id="3" name="Text Placeholder 2"/>
          <p:cNvSpPr>
            <a:spLocks noGrp="1"/>
          </p:cNvSpPr>
          <p:nvPr>
            <p:ph type="body" sz="quarter" idx="13"/>
          </p:nvPr>
        </p:nvSpPr>
        <p:spPr/>
        <p:txBody>
          <a:bodyPr/>
          <a:lstStyle/>
          <a:p>
            <a:pPr marL="0" indent="0">
              <a:buNone/>
            </a:pPr>
            <a:r>
              <a:rPr lang="en-US" dirty="0"/>
              <a:t>Course Information</a:t>
            </a:r>
          </a:p>
        </p:txBody>
      </p:sp>
      <p:sp>
        <p:nvSpPr>
          <p:cNvPr id="4" name="Text Placeholder 3"/>
          <p:cNvSpPr>
            <a:spLocks noGrp="1"/>
          </p:cNvSpPr>
          <p:nvPr>
            <p:ph type="body" idx="1"/>
          </p:nvPr>
        </p:nvSpPr>
        <p:spPr/>
        <p:txBody>
          <a:bodyPr/>
          <a:lstStyle/>
          <a:p>
            <a:r>
              <a:rPr lang="en-US" dirty="0"/>
              <a:t>List of All Required and Recommended Texts and Course Materials</a:t>
            </a:r>
          </a:p>
          <a:p>
            <a:endParaRPr lang="en-US" dirty="0"/>
          </a:p>
          <a:p>
            <a:r>
              <a:rPr lang="en-US" dirty="0"/>
              <a:t>Course Description</a:t>
            </a:r>
          </a:p>
          <a:p>
            <a:endParaRPr lang="en-US" dirty="0"/>
          </a:p>
          <a:p>
            <a:r>
              <a:rPr lang="en-US" dirty="0">
                <a:solidFill>
                  <a:srgbClr val="FF0000"/>
                </a:solidFill>
              </a:rPr>
              <a:t>Student Learning Outcomes</a:t>
            </a:r>
          </a:p>
          <a:p>
            <a:endParaRPr lang="en-US" dirty="0"/>
          </a:p>
        </p:txBody>
      </p:sp>
    </p:spTree>
    <p:extLst>
      <p:ext uri="{BB962C8B-B14F-4D97-AF65-F5344CB8AC3E}">
        <p14:creationId xmlns:p14="http://schemas.microsoft.com/office/powerpoint/2010/main" val="20767545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798" y="1492878"/>
            <a:ext cx="12509770" cy="7545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lang="en-US" dirty="0">
                <a:solidFill>
                  <a:srgbClr val="FF0000"/>
                </a:solidFill>
              </a:rPr>
              <a:t>REQUIRED BY SACS</a:t>
            </a:r>
          </a:p>
          <a:p>
            <a:pPr marL="0" marR="0" indent="0" algn="ctr" defTabSz="1733930" rtl="0" fontAlgn="auto" latinLnBrk="0" hangingPunct="0">
              <a:lnSpc>
                <a:spcPct val="90000"/>
              </a:lnSpc>
              <a:spcBef>
                <a:spcPts val="3200"/>
              </a:spcBef>
              <a:spcAft>
                <a:spcPts val="0"/>
              </a:spcAft>
              <a:buClrTx/>
              <a:buSzTx/>
              <a:buFontTx/>
              <a:buNone/>
              <a:tabLst/>
            </a:pPr>
            <a:r>
              <a:rPr lang="en-US" dirty="0">
                <a:solidFill>
                  <a:schemeClr val="tx1"/>
                </a:solidFill>
              </a:rPr>
              <a:t>Learning outcomes identify your course goals.</a:t>
            </a:r>
          </a:p>
          <a:p>
            <a:pPr marL="0" marR="0" indent="0" defTabSz="1733930" rtl="0" fontAlgn="auto" latinLnBrk="0" hangingPunct="0">
              <a:lnSpc>
                <a:spcPct val="90000"/>
              </a:lnSpc>
              <a:spcBef>
                <a:spcPts val="3200"/>
              </a:spcBef>
              <a:spcAft>
                <a:spcPts val="0"/>
              </a:spcAft>
              <a:buClrTx/>
              <a:buSzTx/>
              <a:buFontTx/>
              <a:buNone/>
              <a:tabLst/>
            </a:pPr>
            <a:r>
              <a:rPr lang="en-US" dirty="0">
                <a:solidFill>
                  <a:schemeClr val="tx1"/>
                </a:solidFill>
              </a:rPr>
              <a:t>Examples:</a:t>
            </a:r>
          </a:p>
          <a:p>
            <a:pPr marL="0" marR="0" indent="0" algn="l" defTabSz="1733930" rtl="0" fontAlgn="auto" latinLnBrk="0" hangingPunct="0">
              <a:lnSpc>
                <a:spcPct val="90000"/>
              </a:lnSpc>
              <a:spcBef>
                <a:spcPts val="3200"/>
              </a:spcBef>
              <a:spcAft>
                <a:spcPts val="0"/>
              </a:spcAft>
              <a:buClrTx/>
              <a:buSzTx/>
              <a:buFontTx/>
              <a:buNone/>
              <a:tabLst/>
            </a:pPr>
            <a:r>
              <a:rPr kumimoji="0" lang="en-US" sz="3000" b="1" i="0" u="none" strike="noStrike" cap="none" spc="0" normalizeH="0" baseline="0" dirty="0">
                <a:ln>
                  <a:noFill/>
                </a:ln>
                <a:solidFill>
                  <a:srgbClr val="000000"/>
                </a:solidFill>
                <a:effectLst/>
                <a:uFillTx/>
                <a:sym typeface="Helvetica Neue"/>
              </a:rPr>
              <a:t>UPON</a:t>
            </a:r>
            <a:r>
              <a:rPr kumimoji="0" lang="en-US" sz="3000" b="1" i="0" u="none" strike="noStrike" cap="none" spc="0" normalizeH="0" dirty="0">
                <a:ln>
                  <a:noFill/>
                </a:ln>
                <a:solidFill>
                  <a:srgbClr val="000000"/>
                </a:solidFill>
                <a:effectLst/>
                <a:uFillTx/>
                <a:sym typeface="Helvetica Neue"/>
              </a:rPr>
              <a:t> COMPLETION OF THIS COURSE STUDENTS WILL…</a:t>
            </a:r>
          </a:p>
          <a:p>
            <a:pPr marL="457200" indent="-457200">
              <a:buFont typeface="Arial" panose="020B0604020202020204" pitchFamily="34" charset="0"/>
              <a:buChar char="•"/>
            </a:pPr>
            <a:r>
              <a:rPr lang="en-US" b="1" dirty="0"/>
              <a:t>Be able to frame a topic and/or imply or state a unifying thesis/purpose.</a:t>
            </a:r>
          </a:p>
          <a:p>
            <a:pPr marL="457200" indent="-457200">
              <a:buFont typeface="Arial" panose="020B0604020202020204" pitchFamily="34" charset="0"/>
              <a:buChar char="•"/>
            </a:pPr>
            <a:r>
              <a:rPr lang="en-US" b="1" dirty="0"/>
              <a:t>Craft an organized clear sequence of ideas, unified &amp; complete paragraphs, and effective transitional devices as required by discipline </a:t>
            </a:r>
          </a:p>
          <a:p>
            <a:r>
              <a:rPr lang="en-US" b="1" dirty="0"/>
              <a:t> </a:t>
            </a:r>
            <a:r>
              <a:rPr lang="en-US" dirty="0"/>
              <a:t>You can use the campus </a:t>
            </a:r>
            <a:r>
              <a:rPr lang="en-US" dirty="0">
                <a:solidFill>
                  <a:srgbClr val="7030A0"/>
                </a:solidFill>
              </a:rPr>
              <a:t>writing</a:t>
            </a:r>
            <a:r>
              <a:rPr lang="en-US" dirty="0"/>
              <a:t> and </a:t>
            </a:r>
            <a:r>
              <a:rPr lang="en-US" dirty="0">
                <a:solidFill>
                  <a:srgbClr val="7030A0"/>
                </a:solidFill>
              </a:rPr>
              <a:t>critical thinking </a:t>
            </a:r>
            <a:r>
              <a:rPr lang="en-US" dirty="0"/>
              <a:t>rubrics or samples available on the </a:t>
            </a:r>
            <a:r>
              <a:rPr lang="en-US" dirty="0">
                <a:solidFill>
                  <a:srgbClr val="FF0000"/>
                </a:solidFill>
              </a:rPr>
              <a:t>Wise Writes website </a:t>
            </a:r>
            <a:r>
              <a:rPr lang="en-US" dirty="0"/>
              <a:t>to develop these.</a:t>
            </a:r>
          </a:p>
        </p:txBody>
      </p:sp>
      <p:sp>
        <p:nvSpPr>
          <p:cNvPr id="3" name="Agenda"/>
          <p:cNvSpPr txBox="1">
            <a:spLocks noGrp="1"/>
          </p:cNvSpPr>
          <p:nvPr>
            <p:ph type="title"/>
          </p:nvPr>
        </p:nvSpPr>
        <p:spPr>
          <a:xfrm>
            <a:off x="411798" y="157200"/>
            <a:ext cx="11785602" cy="1054975"/>
          </a:xfrm>
          <a:prstGeom prst="rect">
            <a:avLst/>
          </a:prstGeom>
        </p:spPr>
        <p:txBody>
          <a:bodyPr>
            <a:noAutofit/>
          </a:bodyPr>
          <a:lstStyle>
            <a:lvl1pPr>
              <a:defRPr sz="6500" spc="-130">
                <a:solidFill>
                  <a:srgbClr val="FFFFFF"/>
                </a:solidFill>
              </a:defRPr>
            </a:lvl1pPr>
          </a:lstStyle>
          <a:p>
            <a:r>
              <a:rPr lang="en-US" sz="5500" dirty="0">
                <a:solidFill>
                  <a:schemeClr val="tx1"/>
                </a:solidFill>
              </a:rPr>
              <a:t>Learning Outcomes</a:t>
            </a:r>
            <a:endParaRPr sz="5500" dirty="0">
              <a:solidFill>
                <a:schemeClr val="tx1"/>
              </a:solidFill>
            </a:endParaRPr>
          </a:p>
        </p:txBody>
      </p:sp>
    </p:spTree>
    <p:extLst>
      <p:ext uri="{BB962C8B-B14F-4D97-AF65-F5344CB8AC3E}">
        <p14:creationId xmlns:p14="http://schemas.microsoft.com/office/powerpoint/2010/main" val="39689079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391" y="1373255"/>
            <a:ext cx="12189058" cy="6856345"/>
          </a:xfrm>
          <a:prstGeom prst="rect">
            <a:avLst/>
          </a:prstGeom>
        </p:spPr>
      </p:pic>
      <p:sp>
        <p:nvSpPr>
          <p:cNvPr id="3" name="TextBox 2"/>
          <p:cNvSpPr txBox="1"/>
          <p:nvPr/>
        </p:nvSpPr>
        <p:spPr>
          <a:xfrm>
            <a:off x="675861" y="166501"/>
            <a:ext cx="6718853" cy="928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mn-lt"/>
                <a:ea typeface="+mn-ea"/>
                <a:cs typeface="+mn-cs"/>
                <a:sym typeface="Helvetica Neue"/>
              </a:rPr>
              <a:t>What do you want students to do?</a:t>
            </a:r>
          </a:p>
        </p:txBody>
      </p:sp>
    </p:spTree>
    <p:extLst>
      <p:ext uri="{BB962C8B-B14F-4D97-AF65-F5344CB8AC3E}">
        <p14:creationId xmlns:p14="http://schemas.microsoft.com/office/powerpoint/2010/main" val="24848451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a:t>
            </a:r>
          </a:p>
        </p:txBody>
      </p:sp>
      <p:sp>
        <p:nvSpPr>
          <p:cNvPr id="3" name="Text Placeholder 2"/>
          <p:cNvSpPr>
            <a:spLocks noGrp="1"/>
          </p:cNvSpPr>
          <p:nvPr>
            <p:ph type="body" sz="quarter" idx="13"/>
          </p:nvPr>
        </p:nvSpPr>
        <p:spPr/>
        <p:txBody>
          <a:bodyPr/>
          <a:lstStyle/>
          <a:p>
            <a:pPr marL="0" indent="0">
              <a:buNone/>
            </a:pPr>
            <a:r>
              <a:rPr lang="en-US" dirty="0"/>
              <a:t>Your Information</a:t>
            </a:r>
          </a:p>
        </p:txBody>
      </p:sp>
      <p:sp>
        <p:nvSpPr>
          <p:cNvPr id="4" name="Text Placeholder 3"/>
          <p:cNvSpPr>
            <a:spLocks noGrp="1"/>
          </p:cNvSpPr>
          <p:nvPr>
            <p:ph type="body" idx="1"/>
          </p:nvPr>
        </p:nvSpPr>
        <p:spPr/>
        <p:txBody>
          <a:bodyPr/>
          <a:lstStyle/>
          <a:p>
            <a:r>
              <a:rPr lang="en-US" dirty="0"/>
              <a:t>Instructor’s Name and Title</a:t>
            </a:r>
          </a:p>
          <a:p>
            <a:endParaRPr lang="en-US" dirty="0"/>
          </a:p>
          <a:p>
            <a:r>
              <a:rPr lang="en-US" dirty="0"/>
              <a:t>Instructor’s Contact Information (at least one method of contacting the instructor outside of class is required)</a:t>
            </a:r>
          </a:p>
          <a:p>
            <a:endParaRPr lang="en-US" dirty="0"/>
          </a:p>
          <a:p>
            <a:r>
              <a:rPr lang="en-US" dirty="0"/>
              <a:t>Instructor’s Office Location</a:t>
            </a:r>
          </a:p>
          <a:p>
            <a:endParaRPr lang="en-US" dirty="0"/>
          </a:p>
          <a:p>
            <a:r>
              <a:rPr lang="en-US" dirty="0"/>
              <a:t>Instructor’s Office Hours (as per Faculty Handbook, all faculty are to hold 8 hours of office hours per week. </a:t>
            </a:r>
          </a:p>
          <a:p>
            <a:endParaRPr lang="en-US" dirty="0"/>
          </a:p>
        </p:txBody>
      </p:sp>
    </p:spTree>
    <p:extLst>
      <p:ext uri="{BB962C8B-B14F-4D97-AF65-F5344CB8AC3E}">
        <p14:creationId xmlns:p14="http://schemas.microsoft.com/office/powerpoint/2010/main" val="335679468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1531</TotalTime>
  <Words>2407</Words>
  <Application>Microsoft Office PowerPoint</Application>
  <PresentationFormat>Custom</PresentationFormat>
  <Paragraphs>216</Paragraphs>
  <Slides>32</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Graphik</vt:lpstr>
      <vt:lpstr>Graphik Medium</vt:lpstr>
      <vt:lpstr>Graphik Semibold</vt:lpstr>
      <vt:lpstr>Helvetica</vt:lpstr>
      <vt:lpstr>Helvetica Neue</vt:lpstr>
      <vt:lpstr>Helvetica Neue Medium</vt:lpstr>
      <vt:lpstr>SF Hello Light</vt:lpstr>
      <vt:lpstr>SF Hello Regular</vt:lpstr>
      <vt:lpstr>Times New Roman</vt:lpstr>
      <vt:lpstr>21_BasicWhite</vt:lpstr>
      <vt:lpstr>Syllabus Design</vt:lpstr>
      <vt:lpstr>UVA WISE  SYLLABUS TEMPLATE</vt:lpstr>
      <vt:lpstr>PowerPoint Presentation</vt:lpstr>
      <vt:lpstr>PowerPoint Presentation</vt:lpstr>
      <vt:lpstr>REQUIRED:</vt:lpstr>
      <vt:lpstr>Required:</vt:lpstr>
      <vt:lpstr>Learning Outcomes</vt:lpstr>
      <vt:lpstr>PowerPoint Presentation</vt:lpstr>
      <vt:lpstr>REQUIRED</vt:lpstr>
      <vt:lpstr>Required </vt:lpstr>
      <vt:lpstr>Attendance: Excused v. Unexcused</vt:lpstr>
      <vt:lpstr>Complications to Consider</vt:lpstr>
      <vt:lpstr>Attendance: Think about a Remote Ready Policy Just in Case</vt:lpstr>
      <vt:lpstr>REQUIRED</vt:lpstr>
      <vt:lpstr>REQUIRED</vt:lpstr>
      <vt:lpstr>REQUIRED</vt:lpstr>
      <vt:lpstr>REQUIRED</vt:lpstr>
      <vt:lpstr>REQUIRED</vt:lpstr>
      <vt:lpstr>REQUIRED</vt:lpstr>
      <vt:lpstr>PowerPoint Presentation</vt:lpstr>
      <vt:lpstr>RECOMMENDED</vt:lpstr>
      <vt:lpstr>Recommended</vt:lpstr>
      <vt:lpstr>Recommended</vt:lpstr>
      <vt:lpstr>Sample: Discussion Board Participation Standards (Plan for Online)</vt:lpstr>
      <vt:lpstr>Recommended</vt:lpstr>
      <vt:lpstr>Recommended</vt:lpstr>
      <vt:lpstr>Sample Technology Use Policy</vt:lpstr>
      <vt:lpstr>Recommended</vt:lpstr>
      <vt:lpstr>Recommended </vt:lpstr>
      <vt:lpstr>PowerPoint Presentation</vt:lpstr>
      <vt:lpstr>Recommended</vt:lpstr>
      <vt:lpstr>Email me any time you have questions:  Emily ead2y@uvawise.edu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 Design for Online Classes</dc:title>
  <dc:creator>Microsoft Office User</dc:creator>
  <cp:lastModifiedBy>Alexandria Reynolds</cp:lastModifiedBy>
  <cp:revision>104</cp:revision>
  <dcterms:created xsi:type="dcterms:W3CDTF">2020-05-18T21:07:36Z</dcterms:created>
  <dcterms:modified xsi:type="dcterms:W3CDTF">2021-08-10T16:40:40Z</dcterms:modified>
</cp:coreProperties>
</file>