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92" r:id="rId3"/>
    <p:sldId id="311" r:id="rId4"/>
    <p:sldId id="312" r:id="rId5"/>
    <p:sldId id="300" r:id="rId6"/>
    <p:sldId id="301" r:id="rId7"/>
    <p:sldId id="314" r:id="rId8"/>
    <p:sldId id="307" r:id="rId9"/>
    <p:sldId id="313" r:id="rId10"/>
    <p:sldId id="329" r:id="rId11"/>
    <p:sldId id="330" r:id="rId12"/>
    <p:sldId id="331" r:id="rId13"/>
    <p:sldId id="337" r:id="rId14"/>
    <p:sldId id="333" r:id="rId15"/>
    <p:sldId id="334" r:id="rId16"/>
    <p:sldId id="335" r:id="rId17"/>
    <p:sldId id="327" r:id="rId18"/>
    <p:sldId id="328" r:id="rId19"/>
    <p:sldId id="315" r:id="rId20"/>
    <p:sldId id="332" r:id="rId21"/>
    <p:sldId id="323" r:id="rId22"/>
    <p:sldId id="316" r:id="rId23"/>
    <p:sldId id="302" r:id="rId24"/>
    <p:sldId id="318" r:id="rId25"/>
    <p:sldId id="319" r:id="rId26"/>
    <p:sldId id="326" r:id="rId27"/>
    <p:sldId id="336" r:id="rId28"/>
    <p:sldId id="324" r:id="rId29"/>
    <p:sldId id="322"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noFill/>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3053" autoAdjust="0"/>
  </p:normalViewPr>
  <p:slideViewPr>
    <p:cSldViewPr snapToGrid="0">
      <p:cViewPr varScale="1">
        <p:scale>
          <a:sx n="53" d="100"/>
          <a:sy n="53" d="100"/>
        </p:scale>
        <p:origin x="13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Traditional Syllabus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B5F-44EB-99DA-AEF717984C9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EB5F-44EB-99DA-AEF717984C91}"/>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EB5F-44EB-99DA-AEF717984C91}"/>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EB5F-44EB-99DA-AEF717984C91}"/>
              </c:ext>
            </c:extLst>
          </c:dPt>
          <c:cat>
            <c:strRef>
              <c:f>Sheet1!$A$2:$A$5</c:f>
              <c:strCache>
                <c:ptCount val="3"/>
                <c:pt idx="0">
                  <c:v>Thou Shall</c:v>
                </c:pt>
                <c:pt idx="1">
                  <c:v>Thou Shall NOT</c:v>
                </c:pt>
                <c:pt idx="2">
                  <c:v>Boiler Plate</c:v>
                </c:pt>
              </c:strCache>
            </c:strRef>
          </c:cat>
          <c:val>
            <c:numRef>
              <c:f>Sheet1!$B$2:$B$5</c:f>
              <c:numCache>
                <c:formatCode>General</c:formatCode>
                <c:ptCount val="4"/>
                <c:pt idx="0">
                  <c:v>10</c:v>
                </c:pt>
                <c:pt idx="1">
                  <c:v>70</c:v>
                </c:pt>
                <c:pt idx="2">
                  <c:v>20</c:v>
                </c:pt>
              </c:numCache>
            </c:numRef>
          </c:val>
          <c:extLst>
            <c:ext xmlns:c16="http://schemas.microsoft.com/office/drawing/2014/chart" uri="{C3380CC4-5D6E-409C-BE32-E72D297353CC}">
              <c16:uniqueId val="{00000000-D1B6-4D55-B43B-3632D6837F34}"/>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832D54-20BB-4837-853D-0DBACB85FE5E}" type="doc">
      <dgm:prSet loTypeId="urn:microsoft.com/office/officeart/2005/8/layout/chart3" loCatId="cycle" qsTypeId="urn:microsoft.com/office/officeart/2005/8/quickstyle/simple1" qsCatId="simple" csTypeId="urn:microsoft.com/office/officeart/2005/8/colors/accent1_2" csCatId="accent1" phldr="0"/>
      <dgm:spPr/>
    </dgm:pt>
    <dgm:pt modelId="{E1154009-B839-4333-AE43-22FDFAE3A1DC}">
      <dgm:prSet phldrT="[Text]" phldr="1"/>
      <dgm:spPr/>
      <dgm:t>
        <a:bodyPr/>
        <a:lstStyle/>
        <a:p>
          <a:endParaRPr lang="en-US"/>
        </a:p>
      </dgm:t>
    </dgm:pt>
    <dgm:pt modelId="{E79DE080-13B2-495B-8BDD-0FF337798380}" type="parTrans" cxnId="{03D80E81-BA77-4C78-9B39-D40B92CCE2CC}">
      <dgm:prSet/>
      <dgm:spPr/>
      <dgm:t>
        <a:bodyPr/>
        <a:lstStyle/>
        <a:p>
          <a:endParaRPr lang="en-US"/>
        </a:p>
      </dgm:t>
    </dgm:pt>
    <dgm:pt modelId="{4BEBA420-13EE-4835-97D9-69EDF129C191}" type="sibTrans" cxnId="{03D80E81-BA77-4C78-9B39-D40B92CCE2CC}">
      <dgm:prSet/>
      <dgm:spPr/>
      <dgm:t>
        <a:bodyPr/>
        <a:lstStyle/>
        <a:p>
          <a:endParaRPr lang="en-US"/>
        </a:p>
      </dgm:t>
    </dgm:pt>
    <dgm:pt modelId="{C2035F92-08F0-4B6C-B115-CA56D2405976}">
      <dgm:prSet phldrT="[Text]" phldr="1"/>
      <dgm:spPr/>
      <dgm:t>
        <a:bodyPr/>
        <a:lstStyle/>
        <a:p>
          <a:endParaRPr lang="en-US"/>
        </a:p>
      </dgm:t>
    </dgm:pt>
    <dgm:pt modelId="{D30C292E-BDC9-41B4-AE54-EC8C656F90F9}" type="parTrans" cxnId="{A42D30DE-F614-48B7-B50C-4EEA9D0F5A42}">
      <dgm:prSet/>
      <dgm:spPr/>
      <dgm:t>
        <a:bodyPr/>
        <a:lstStyle/>
        <a:p>
          <a:endParaRPr lang="en-US"/>
        </a:p>
      </dgm:t>
    </dgm:pt>
    <dgm:pt modelId="{196AEFE8-5C8E-4A25-81A2-3CD17DAE15C9}" type="sibTrans" cxnId="{A42D30DE-F614-48B7-B50C-4EEA9D0F5A42}">
      <dgm:prSet/>
      <dgm:spPr/>
      <dgm:t>
        <a:bodyPr/>
        <a:lstStyle/>
        <a:p>
          <a:endParaRPr lang="en-US"/>
        </a:p>
      </dgm:t>
    </dgm:pt>
    <dgm:pt modelId="{2B222479-567F-41B1-9B16-C7448BB5A942}">
      <dgm:prSet phldrT="[Text]" phldr="1"/>
      <dgm:spPr/>
      <dgm:t>
        <a:bodyPr/>
        <a:lstStyle/>
        <a:p>
          <a:endParaRPr lang="en-US"/>
        </a:p>
      </dgm:t>
    </dgm:pt>
    <dgm:pt modelId="{5F919FF3-5B98-48E8-A190-C2A1AC3B21E7}" type="parTrans" cxnId="{0C669E88-6912-4249-BA04-05A13EFC892A}">
      <dgm:prSet/>
      <dgm:spPr/>
      <dgm:t>
        <a:bodyPr/>
        <a:lstStyle/>
        <a:p>
          <a:endParaRPr lang="en-US"/>
        </a:p>
      </dgm:t>
    </dgm:pt>
    <dgm:pt modelId="{A5307480-1133-46E7-8B9E-C3E28AF6C792}" type="sibTrans" cxnId="{0C669E88-6912-4249-BA04-05A13EFC892A}">
      <dgm:prSet/>
      <dgm:spPr/>
      <dgm:t>
        <a:bodyPr/>
        <a:lstStyle/>
        <a:p>
          <a:endParaRPr lang="en-US"/>
        </a:p>
      </dgm:t>
    </dgm:pt>
    <dgm:pt modelId="{EAC4C908-D170-497D-B7F0-9A29600B3692}" type="pres">
      <dgm:prSet presAssocID="{12832D54-20BB-4837-853D-0DBACB85FE5E}" presName="compositeShape" presStyleCnt="0">
        <dgm:presLayoutVars>
          <dgm:chMax val="7"/>
          <dgm:dir/>
          <dgm:resizeHandles val="exact"/>
        </dgm:presLayoutVars>
      </dgm:prSet>
      <dgm:spPr/>
    </dgm:pt>
    <dgm:pt modelId="{0B817B3E-6103-445D-9BAD-4DD5B2D2DE89}" type="pres">
      <dgm:prSet presAssocID="{12832D54-20BB-4837-853D-0DBACB85FE5E}" presName="wedge1" presStyleLbl="node1" presStyleIdx="0" presStyleCnt="3"/>
      <dgm:spPr/>
      <dgm:t>
        <a:bodyPr/>
        <a:lstStyle/>
        <a:p>
          <a:endParaRPr lang="en-US"/>
        </a:p>
      </dgm:t>
    </dgm:pt>
    <dgm:pt modelId="{9E6BBE87-DFCC-4022-A6CE-C46E26190EE2}" type="pres">
      <dgm:prSet presAssocID="{12832D54-20BB-4837-853D-0DBACB85FE5E}" presName="wedge1Tx" presStyleLbl="node1" presStyleIdx="0" presStyleCnt="3">
        <dgm:presLayoutVars>
          <dgm:chMax val="0"/>
          <dgm:chPref val="0"/>
          <dgm:bulletEnabled val="1"/>
        </dgm:presLayoutVars>
      </dgm:prSet>
      <dgm:spPr/>
      <dgm:t>
        <a:bodyPr/>
        <a:lstStyle/>
        <a:p>
          <a:endParaRPr lang="en-US"/>
        </a:p>
      </dgm:t>
    </dgm:pt>
    <dgm:pt modelId="{491290EA-3692-4234-8433-23064462402F}" type="pres">
      <dgm:prSet presAssocID="{12832D54-20BB-4837-853D-0DBACB85FE5E}" presName="wedge2" presStyleLbl="node1" presStyleIdx="1" presStyleCnt="3"/>
      <dgm:spPr/>
      <dgm:t>
        <a:bodyPr/>
        <a:lstStyle/>
        <a:p>
          <a:endParaRPr lang="en-US"/>
        </a:p>
      </dgm:t>
    </dgm:pt>
    <dgm:pt modelId="{4467FA33-FD60-4BCA-89EC-8D93032194A4}" type="pres">
      <dgm:prSet presAssocID="{12832D54-20BB-4837-853D-0DBACB85FE5E}" presName="wedge2Tx" presStyleLbl="node1" presStyleIdx="1" presStyleCnt="3">
        <dgm:presLayoutVars>
          <dgm:chMax val="0"/>
          <dgm:chPref val="0"/>
          <dgm:bulletEnabled val="1"/>
        </dgm:presLayoutVars>
      </dgm:prSet>
      <dgm:spPr/>
      <dgm:t>
        <a:bodyPr/>
        <a:lstStyle/>
        <a:p>
          <a:endParaRPr lang="en-US"/>
        </a:p>
      </dgm:t>
    </dgm:pt>
    <dgm:pt modelId="{63402A29-577F-45DF-A29E-FE9CCE60D228}" type="pres">
      <dgm:prSet presAssocID="{12832D54-20BB-4837-853D-0DBACB85FE5E}" presName="wedge3" presStyleLbl="node1" presStyleIdx="2" presStyleCnt="3"/>
      <dgm:spPr/>
      <dgm:t>
        <a:bodyPr/>
        <a:lstStyle/>
        <a:p>
          <a:endParaRPr lang="en-US"/>
        </a:p>
      </dgm:t>
    </dgm:pt>
    <dgm:pt modelId="{6B0CFBDA-2575-484C-82CD-B8B3A9201EDA}" type="pres">
      <dgm:prSet presAssocID="{12832D54-20BB-4837-853D-0DBACB85FE5E}" presName="wedge3Tx" presStyleLbl="node1" presStyleIdx="2" presStyleCnt="3">
        <dgm:presLayoutVars>
          <dgm:chMax val="0"/>
          <dgm:chPref val="0"/>
          <dgm:bulletEnabled val="1"/>
        </dgm:presLayoutVars>
      </dgm:prSet>
      <dgm:spPr/>
      <dgm:t>
        <a:bodyPr/>
        <a:lstStyle/>
        <a:p>
          <a:endParaRPr lang="en-US"/>
        </a:p>
      </dgm:t>
    </dgm:pt>
  </dgm:ptLst>
  <dgm:cxnLst>
    <dgm:cxn modelId="{909B17ED-C553-4531-BE01-72158A9E0CE5}" type="presOf" srcId="{12832D54-20BB-4837-853D-0DBACB85FE5E}" destId="{EAC4C908-D170-497D-B7F0-9A29600B3692}" srcOrd="0" destOrd="0" presId="urn:microsoft.com/office/officeart/2005/8/layout/chart3"/>
    <dgm:cxn modelId="{64B10EEB-C57D-428E-8D5C-64D479800747}" type="presOf" srcId="{C2035F92-08F0-4B6C-B115-CA56D2405976}" destId="{4467FA33-FD60-4BCA-89EC-8D93032194A4}" srcOrd="1" destOrd="0" presId="urn:microsoft.com/office/officeart/2005/8/layout/chart3"/>
    <dgm:cxn modelId="{A42D30DE-F614-48B7-B50C-4EEA9D0F5A42}" srcId="{12832D54-20BB-4837-853D-0DBACB85FE5E}" destId="{C2035F92-08F0-4B6C-B115-CA56D2405976}" srcOrd="1" destOrd="0" parTransId="{D30C292E-BDC9-41B4-AE54-EC8C656F90F9}" sibTransId="{196AEFE8-5C8E-4A25-81A2-3CD17DAE15C9}"/>
    <dgm:cxn modelId="{03D80E81-BA77-4C78-9B39-D40B92CCE2CC}" srcId="{12832D54-20BB-4837-853D-0DBACB85FE5E}" destId="{E1154009-B839-4333-AE43-22FDFAE3A1DC}" srcOrd="0" destOrd="0" parTransId="{E79DE080-13B2-495B-8BDD-0FF337798380}" sibTransId="{4BEBA420-13EE-4835-97D9-69EDF129C191}"/>
    <dgm:cxn modelId="{3F6E7EE2-A4DD-4038-8476-A7A5254EBC3B}" type="presOf" srcId="{C2035F92-08F0-4B6C-B115-CA56D2405976}" destId="{491290EA-3692-4234-8433-23064462402F}" srcOrd="0" destOrd="0" presId="urn:microsoft.com/office/officeart/2005/8/layout/chart3"/>
    <dgm:cxn modelId="{D8BE4EEA-5727-4C1E-AE0C-5FF8E490FC78}" type="presOf" srcId="{2B222479-567F-41B1-9B16-C7448BB5A942}" destId="{63402A29-577F-45DF-A29E-FE9CCE60D228}" srcOrd="0" destOrd="0" presId="urn:microsoft.com/office/officeart/2005/8/layout/chart3"/>
    <dgm:cxn modelId="{437FAA3A-FB71-436B-B8BC-56DBAB7EA8F1}" type="presOf" srcId="{E1154009-B839-4333-AE43-22FDFAE3A1DC}" destId="{0B817B3E-6103-445D-9BAD-4DD5B2D2DE89}" srcOrd="0" destOrd="0" presId="urn:microsoft.com/office/officeart/2005/8/layout/chart3"/>
    <dgm:cxn modelId="{2F87B432-572D-4DC1-BA6C-15FD805856D6}" type="presOf" srcId="{E1154009-B839-4333-AE43-22FDFAE3A1DC}" destId="{9E6BBE87-DFCC-4022-A6CE-C46E26190EE2}" srcOrd="1" destOrd="0" presId="urn:microsoft.com/office/officeart/2005/8/layout/chart3"/>
    <dgm:cxn modelId="{2E2C3729-CB1E-47B3-8A5E-DE4A8545DB4A}" type="presOf" srcId="{2B222479-567F-41B1-9B16-C7448BB5A942}" destId="{6B0CFBDA-2575-484C-82CD-B8B3A9201EDA}" srcOrd="1" destOrd="0" presId="urn:microsoft.com/office/officeart/2005/8/layout/chart3"/>
    <dgm:cxn modelId="{0C669E88-6912-4249-BA04-05A13EFC892A}" srcId="{12832D54-20BB-4837-853D-0DBACB85FE5E}" destId="{2B222479-567F-41B1-9B16-C7448BB5A942}" srcOrd="2" destOrd="0" parTransId="{5F919FF3-5B98-48E8-A190-C2A1AC3B21E7}" sibTransId="{A5307480-1133-46E7-8B9E-C3E28AF6C792}"/>
    <dgm:cxn modelId="{730417E5-904B-4304-BA20-3EC99C5CA61A}" type="presParOf" srcId="{EAC4C908-D170-497D-B7F0-9A29600B3692}" destId="{0B817B3E-6103-445D-9BAD-4DD5B2D2DE89}" srcOrd="0" destOrd="0" presId="urn:microsoft.com/office/officeart/2005/8/layout/chart3"/>
    <dgm:cxn modelId="{C5A7BC6B-A62F-433C-8970-0083B77D1415}" type="presParOf" srcId="{EAC4C908-D170-497D-B7F0-9A29600B3692}" destId="{9E6BBE87-DFCC-4022-A6CE-C46E26190EE2}" srcOrd="1" destOrd="0" presId="urn:microsoft.com/office/officeart/2005/8/layout/chart3"/>
    <dgm:cxn modelId="{E213B58C-0F79-4283-99D1-A5B2E0BEA361}" type="presParOf" srcId="{EAC4C908-D170-497D-B7F0-9A29600B3692}" destId="{491290EA-3692-4234-8433-23064462402F}" srcOrd="2" destOrd="0" presId="urn:microsoft.com/office/officeart/2005/8/layout/chart3"/>
    <dgm:cxn modelId="{1B8D4159-22CA-47D2-9C4F-ADB85F82FF31}" type="presParOf" srcId="{EAC4C908-D170-497D-B7F0-9A29600B3692}" destId="{4467FA33-FD60-4BCA-89EC-8D93032194A4}" srcOrd="3" destOrd="0" presId="urn:microsoft.com/office/officeart/2005/8/layout/chart3"/>
    <dgm:cxn modelId="{8DD5B4DA-1B35-410F-89F5-DDF12C21A6C8}" type="presParOf" srcId="{EAC4C908-D170-497D-B7F0-9A29600B3692}" destId="{63402A29-577F-45DF-A29E-FE9CCE60D228}" srcOrd="4" destOrd="0" presId="urn:microsoft.com/office/officeart/2005/8/layout/chart3"/>
    <dgm:cxn modelId="{1D965019-FD68-4E86-8339-9EC233874AFF}" type="presParOf" srcId="{EAC4C908-D170-497D-B7F0-9A29600B3692}" destId="{6B0CFBDA-2575-484C-82CD-B8B3A9201EDA}"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17B3E-6103-445D-9BAD-4DD5B2D2DE89}">
      <dsp:nvSpPr>
        <dsp:cNvPr id="0" name=""/>
        <dsp:cNvSpPr/>
      </dsp:nvSpPr>
      <dsp:spPr>
        <a:xfrm>
          <a:off x="189013" y="363397"/>
          <a:ext cx="1561938" cy="1561938"/>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p>
      </dsp:txBody>
      <dsp:txXfrm>
        <a:off x="1038223" y="651612"/>
        <a:ext cx="529943" cy="520646"/>
      </dsp:txXfrm>
    </dsp:sp>
    <dsp:sp modelId="{491290EA-3692-4234-8433-23064462402F}">
      <dsp:nvSpPr>
        <dsp:cNvPr id="0" name=""/>
        <dsp:cNvSpPr/>
      </dsp:nvSpPr>
      <dsp:spPr>
        <a:xfrm>
          <a:off x="108498" y="409883"/>
          <a:ext cx="1561938" cy="1561938"/>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536172" y="1395392"/>
        <a:ext cx="706591" cy="483457"/>
      </dsp:txXfrm>
    </dsp:sp>
    <dsp:sp modelId="{63402A29-577F-45DF-A29E-FE9CCE60D228}">
      <dsp:nvSpPr>
        <dsp:cNvPr id="0" name=""/>
        <dsp:cNvSpPr/>
      </dsp:nvSpPr>
      <dsp:spPr>
        <a:xfrm>
          <a:off x="108498" y="409883"/>
          <a:ext cx="1561938" cy="1561938"/>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p>
      </dsp:txBody>
      <dsp:txXfrm>
        <a:off x="275849" y="716692"/>
        <a:ext cx="529943" cy="52064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xfrm>
            <a:off x="1143000" y="685800"/>
            <a:ext cx="4572000" cy="3429000"/>
          </a:xfrm>
          <a:prstGeom prst="rect">
            <a:avLst/>
          </a:prstGeom>
        </p:spPr>
        <p:txBody>
          <a:bodyPr/>
          <a:lstStyle/>
          <a:p>
            <a:endParaRPr/>
          </a:p>
        </p:txBody>
      </p:sp>
      <p:sp>
        <p:nvSpPr>
          <p:cNvPr id="192" name="Shape 1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t>
            </a:r>
          </a:p>
          <a:p>
            <a:r>
              <a:rPr lang="en-US" dirty="0"/>
              <a:t>Remind everyone to introduce themselves via the chat window, in the event someone forgets to do so.  Create a list of all attendees OR take a screenshot.</a:t>
            </a:r>
          </a:p>
        </p:txBody>
      </p:sp>
    </p:spTree>
    <p:extLst>
      <p:ext uri="{BB962C8B-B14F-4D97-AF65-F5344CB8AC3E}">
        <p14:creationId xmlns:p14="http://schemas.microsoft.com/office/powerpoint/2010/main" val="66821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the three sources provided by Racheal:  University of Oregon, University of Nebraska Lincoln, and University of South Carolina. Angelo State University</a:t>
            </a:r>
          </a:p>
          <a:p>
            <a:r>
              <a:rPr lang="en-US" dirty="0"/>
              <a:t>*****Links can be included on slide OR provided as additional resources!*****</a:t>
            </a:r>
          </a:p>
        </p:txBody>
      </p:sp>
    </p:spTree>
    <p:extLst>
      <p:ext uri="{BB962C8B-B14F-4D97-AF65-F5344CB8AC3E}">
        <p14:creationId xmlns:p14="http://schemas.microsoft.com/office/powerpoint/2010/main" val="19459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37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Rectangle"/>
          <p:cNvSpPr txBox="1">
            <a:spLocks noGrp="1"/>
          </p:cNvSpPr>
          <p:nvPr>
            <p:ph type="body" sz="quarter" idx="13"/>
          </p:nvPr>
        </p:nvSpPr>
        <p:spPr>
          <a:xfrm>
            <a:off x="698500" y="8657488"/>
            <a:ext cx="11607801" cy="461060"/>
          </a:xfrm>
          <a:prstGeom prst="rect">
            <a:avLst/>
          </a:prstGeom>
        </p:spPr>
        <p:txBody>
          <a:bodyPr anchor="b"/>
          <a:lstStyle/>
          <a:p>
            <a:pPr marL="0" indent="0" defTabSz="587022">
              <a:lnSpc>
                <a:spcPct val="100000"/>
              </a:lnSpc>
              <a:spcBef>
                <a:spcPts val="0"/>
              </a:spcBef>
              <a:buSzTx/>
              <a:buNone/>
              <a:defRPr sz="2400" b="1"/>
            </a:pPr>
            <a:endParaRPr/>
          </a:p>
        </p:txBody>
      </p:sp>
      <p:sp>
        <p:nvSpPr>
          <p:cNvPr id="12" name="Title Text"/>
          <p:cNvSpPr txBox="1">
            <a:spLocks noGrp="1"/>
          </p:cNvSpPr>
          <p:nvPr>
            <p:ph type="title"/>
          </p:nvPr>
        </p:nvSpPr>
        <p:spPr>
          <a:xfrm>
            <a:off x="698500" y="1854200"/>
            <a:ext cx="11609057" cy="3302000"/>
          </a:xfrm>
          <a:prstGeom prst="rect">
            <a:avLst/>
          </a:prstGeom>
        </p:spPr>
        <p:txBody>
          <a:bodyPr anchor="b"/>
          <a:lstStyle>
            <a:lvl1pPr>
              <a:defRPr sz="8200" spc="-164"/>
            </a:lvl1pPr>
          </a:lstStyle>
          <a:p>
            <a:r>
              <a:t>Title Text</a:t>
            </a:r>
          </a:p>
        </p:txBody>
      </p:sp>
      <p:sp>
        <p:nvSpPr>
          <p:cNvPr id="13" name="Body Level One…"/>
          <p:cNvSpPr txBox="1">
            <a:spLocks noGrp="1"/>
          </p:cNvSpPr>
          <p:nvPr>
            <p:ph type="body" sz="quarter" idx="1"/>
          </p:nvPr>
        </p:nvSpPr>
        <p:spPr>
          <a:xfrm>
            <a:off x="698500" y="5105400"/>
            <a:ext cx="11607800" cy="1456399"/>
          </a:xfrm>
          <a:prstGeom prst="rect">
            <a:avLst/>
          </a:prstGeom>
        </p:spPr>
        <p:txBody>
          <a:bodyPr/>
          <a:lstStyle>
            <a:lvl1pPr marL="0" indent="0" defTabSz="587022">
              <a:lnSpc>
                <a:spcPct val="100000"/>
              </a:lnSpc>
              <a:spcBef>
                <a:spcPts val="0"/>
              </a:spcBef>
              <a:buSzTx/>
              <a:buNone/>
              <a:defRPr sz="3800" b="1"/>
            </a:lvl1pPr>
            <a:lvl2pPr marL="0" indent="0" defTabSz="587022">
              <a:lnSpc>
                <a:spcPct val="100000"/>
              </a:lnSpc>
              <a:spcBef>
                <a:spcPts val="0"/>
              </a:spcBef>
              <a:buSzTx/>
              <a:buNone/>
              <a:defRPr sz="3800" b="1"/>
            </a:lvl2pPr>
            <a:lvl3pPr marL="0" indent="0" defTabSz="587022">
              <a:lnSpc>
                <a:spcPct val="100000"/>
              </a:lnSpc>
              <a:spcBef>
                <a:spcPts val="0"/>
              </a:spcBef>
              <a:buSzTx/>
              <a:buNone/>
              <a:defRPr sz="3800" b="1"/>
            </a:lvl3pPr>
            <a:lvl4pPr marL="0" indent="0" defTabSz="587022">
              <a:lnSpc>
                <a:spcPct val="100000"/>
              </a:lnSpc>
              <a:spcBef>
                <a:spcPts val="0"/>
              </a:spcBef>
              <a:buSzTx/>
              <a:buNone/>
              <a:defRPr sz="3800" b="1"/>
            </a:lvl4pPr>
            <a:lvl5pPr marL="0" indent="0" defTabSz="587022">
              <a:lnSpc>
                <a:spcPct val="100000"/>
              </a:lnSpc>
              <a:spcBef>
                <a:spcPts val="0"/>
              </a:spcBef>
              <a:buSzTx/>
              <a:buNone/>
              <a:defRPr sz="3800" b="1"/>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6353454" y="9220199"/>
            <a:ext cx="297892" cy="28747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59" name="Text"/>
          <p:cNvSpPr txBox="1">
            <a:spLocks noGrp="1"/>
          </p:cNvSpPr>
          <p:nvPr>
            <p:ph type="body" sz="quarter" idx="13"/>
          </p:nvPr>
        </p:nvSpPr>
        <p:spPr>
          <a:xfrm>
            <a:off x="50717797" y="32308800"/>
            <a:ext cx="11772055" cy="689187"/>
          </a:xfrm>
          <a:prstGeom prst="rect">
            <a:avLst/>
          </a:prstGeom>
        </p:spPr>
        <p:txBody>
          <a:bodyPr lIns="27093" tIns="27093" rIns="27093" bIns="27093">
            <a:spAutoFit/>
          </a:bodyPr>
          <a:lstStyle>
            <a:lvl1pPr marL="0" indent="0" defTabSz="587022">
              <a:lnSpc>
                <a:spcPct val="100000"/>
              </a:lnSpc>
              <a:spcBef>
                <a:spcPts val="4800"/>
              </a:spcBef>
              <a:buSzTx/>
              <a:buNone/>
              <a:defRPr sz="4200" b="1">
                <a:solidFill>
                  <a:srgbClr val="94A8B2"/>
                </a:solidFill>
                <a:latin typeface="Helvetica"/>
                <a:ea typeface="Helvetica"/>
                <a:cs typeface="Helvetica"/>
                <a:sym typeface="Helvetica"/>
              </a:defRPr>
            </a:lvl1pPr>
          </a:lstStyle>
          <a:p>
            <a:r>
              <a:t> </a:t>
            </a:r>
          </a:p>
        </p:txBody>
      </p:sp>
      <p:sp>
        <p:nvSpPr>
          <p:cNvPr id="160" name="Text"/>
          <p:cNvSpPr txBox="1">
            <a:spLocks noGrp="1"/>
          </p:cNvSpPr>
          <p:nvPr>
            <p:ph type="body" sz="quarter" idx="14"/>
          </p:nvPr>
        </p:nvSpPr>
        <p:spPr>
          <a:xfrm>
            <a:off x="50718721" y="32875221"/>
            <a:ext cx="10288694" cy="165101"/>
          </a:xfrm>
          <a:prstGeom prst="rect">
            <a:avLst/>
          </a:prstGeom>
        </p:spPr>
        <p:txBody>
          <a:bodyPr lIns="0" tIns="0" rIns="0" bIns="0" anchor="b">
            <a:spAutoFit/>
          </a:bodyPr>
          <a:lstStyle>
            <a:lvl1pPr marL="0" indent="0" defTabSz="587022">
              <a:lnSpc>
                <a:spcPct val="100000"/>
              </a:lnSpc>
              <a:spcBef>
                <a:spcPts val="0"/>
              </a:spcBef>
              <a:buSzTx/>
              <a:buNone/>
              <a:defRPr sz="1100" spc="-5">
                <a:solidFill>
                  <a:srgbClr val="94A8B2"/>
                </a:solidFill>
                <a:latin typeface="SF Hello Light"/>
                <a:ea typeface="SF Hello Light"/>
                <a:cs typeface="SF Hello Light"/>
                <a:sym typeface="SF Hello Light"/>
              </a:defRPr>
            </a:lvl1pPr>
          </a:lstStyle>
          <a:p>
            <a:r>
              <a:t> </a:t>
            </a:r>
          </a:p>
        </p:txBody>
      </p:sp>
      <p:sp>
        <p:nvSpPr>
          <p:cNvPr id="161" name="Title Text"/>
          <p:cNvSpPr txBox="1">
            <a:spLocks noGrp="1"/>
          </p:cNvSpPr>
          <p:nvPr>
            <p:ph type="title"/>
          </p:nvPr>
        </p:nvSpPr>
        <p:spPr>
          <a:xfrm>
            <a:off x="609599" y="7071359"/>
            <a:ext cx="11785602" cy="738295"/>
          </a:xfrm>
          <a:prstGeom prst="rect">
            <a:avLst/>
          </a:prstGeom>
        </p:spPr>
        <p:txBody>
          <a:bodyPr lIns="27093" tIns="27093" rIns="27093" bIns="27093" anchor="ctr">
            <a:noAutofit/>
          </a:bodyPr>
          <a:lstStyle>
            <a:lvl1pPr defTabSz="587022">
              <a:lnSpc>
                <a:spcPct val="100000"/>
              </a:lnSpc>
              <a:spcBef>
                <a:spcPts val="200"/>
              </a:spcBef>
              <a:defRPr sz="2400" b="0" spc="-48">
                <a:latin typeface="SF Hello Regular"/>
                <a:ea typeface="SF Hello Regular"/>
                <a:cs typeface="SF Hello Regular"/>
                <a:sym typeface="SF Hello Regular"/>
              </a:defRPr>
            </a:lvl1pPr>
          </a:lstStyle>
          <a:p>
            <a:r>
              <a:t>Title Text</a:t>
            </a:r>
          </a:p>
        </p:txBody>
      </p:sp>
      <p:sp>
        <p:nvSpPr>
          <p:cNvPr id="162" name="Body Level One…"/>
          <p:cNvSpPr txBox="1">
            <a:spLocks noGrp="1"/>
          </p:cNvSpPr>
          <p:nvPr>
            <p:ph type="body" idx="1"/>
          </p:nvPr>
        </p:nvSpPr>
        <p:spPr>
          <a:xfrm>
            <a:off x="609599" y="2682239"/>
            <a:ext cx="11785602" cy="4389122"/>
          </a:xfrm>
          <a:prstGeom prst="rect">
            <a:avLst/>
          </a:prstGeom>
        </p:spPr>
        <p:txBody>
          <a:bodyPr lIns="27093" tIns="27093" rIns="27093" bIns="27093" anchor="ctr">
            <a:noAutofit/>
          </a:bodyPr>
          <a:lstStyle>
            <a:lvl1pPr marL="0" indent="0" defTabSz="587022">
              <a:lnSpc>
                <a:spcPct val="100000"/>
              </a:lnSpc>
              <a:spcBef>
                <a:spcPts val="0"/>
              </a:spcBef>
              <a:buClr>
                <a:srgbClr val="FFFFFF">
                  <a:alpha val="0"/>
                </a:srgbClr>
              </a:buClr>
              <a:buSzPct val="25000"/>
              <a:defRPr sz="7000" b="1" spc="-140">
                <a:latin typeface="Helvetica"/>
                <a:ea typeface="Helvetica"/>
                <a:cs typeface="Helvetica"/>
                <a:sym typeface="Helvetica"/>
              </a:defRPr>
            </a:lvl1pPr>
            <a:lvl2pPr marL="0" indent="0" defTabSz="587022">
              <a:lnSpc>
                <a:spcPct val="100000"/>
              </a:lnSpc>
              <a:spcBef>
                <a:spcPts val="700"/>
              </a:spcBef>
              <a:buClr>
                <a:srgbClr val="FFFFFF">
                  <a:alpha val="0"/>
                </a:srgbClr>
              </a:buClr>
              <a:buSzPct val="25000"/>
              <a:defRPr sz="7000" spc="-140">
                <a:latin typeface="SF Hello Regular"/>
                <a:ea typeface="SF Hello Regular"/>
                <a:cs typeface="SF Hello Regular"/>
                <a:sym typeface="SF Hello Regular"/>
              </a:defRPr>
            </a:lvl2pPr>
            <a:lvl3pPr marL="52387" indent="-52387" defTabSz="587022">
              <a:lnSpc>
                <a:spcPct val="100000"/>
              </a:lnSpc>
              <a:spcBef>
                <a:spcPts val="200"/>
              </a:spcBef>
              <a:buClr>
                <a:srgbClr val="FFFFFF">
                  <a:alpha val="0"/>
                </a:srgbClr>
              </a:buClr>
              <a:buSzPct val="25000"/>
              <a:defRPr sz="2200" spc="-44">
                <a:latin typeface="SF Hello Regular"/>
                <a:ea typeface="SF Hello Regular"/>
                <a:cs typeface="SF Hello Regular"/>
                <a:sym typeface="SF Hello Regular"/>
              </a:defRPr>
            </a:lvl3pPr>
            <a:lvl4pPr marL="52387" indent="-52387" defTabSz="587022">
              <a:lnSpc>
                <a:spcPct val="100000"/>
              </a:lnSpc>
              <a:spcBef>
                <a:spcPts val="200"/>
              </a:spcBef>
              <a:buClr>
                <a:srgbClr val="FFFFFF">
                  <a:alpha val="0"/>
                </a:srgbClr>
              </a:buClr>
              <a:buSzPct val="25000"/>
              <a:defRPr sz="2200" spc="-44">
                <a:latin typeface="SF Hello Regular"/>
                <a:ea typeface="SF Hello Regular"/>
                <a:cs typeface="SF Hello Regular"/>
                <a:sym typeface="SF Hello Regular"/>
              </a:defRPr>
            </a:lvl4pPr>
            <a:lvl5pPr marL="52387" indent="-52387" defTabSz="587022">
              <a:lnSpc>
                <a:spcPct val="100000"/>
              </a:lnSpc>
              <a:spcBef>
                <a:spcPts val="200"/>
              </a:spcBef>
              <a:buClr>
                <a:srgbClr val="FFFFFF">
                  <a:alpha val="0"/>
                </a:srgbClr>
              </a:buClr>
              <a:buSzPct val="25000"/>
              <a:defRPr sz="2200" spc="-44">
                <a:latin typeface="SF Hello Regular"/>
                <a:ea typeface="SF Hello Regular"/>
                <a:cs typeface="SF Hello Regular"/>
                <a:sym typeface="SF Hello Regular"/>
              </a:defRPr>
            </a:lvl5pPr>
          </a:lstStyle>
          <a:p>
            <a:r>
              <a:t>Body Level One</a:t>
            </a:r>
          </a:p>
          <a:p>
            <a:pPr lvl="1"/>
            <a:r>
              <a:t>Body Level Two</a:t>
            </a:r>
          </a:p>
          <a:p>
            <a:pPr lvl="2"/>
            <a:r>
              <a:t>Body Level Three</a:t>
            </a:r>
          </a:p>
          <a:p>
            <a:pPr lvl="3"/>
            <a:r>
              <a:t>Body Level Four</a:t>
            </a:r>
          </a:p>
          <a:p>
            <a:pPr lvl="4"/>
            <a:r>
              <a:t>Body Level Five</a:t>
            </a:r>
          </a:p>
        </p:txBody>
      </p:sp>
      <p:pic>
        <p:nvPicPr>
          <p:cNvPr id="163" name="160927 Apple Logo Black JB.ai" descr="160927 Apple Logo Black JB.ai"/>
          <p:cNvPicPr>
            <a:picLocks noChangeAspect="1"/>
          </p:cNvPicPr>
          <p:nvPr/>
        </p:nvPicPr>
        <p:blipFill>
          <a:blip r:embed="rId2"/>
          <a:stretch>
            <a:fillRect/>
          </a:stretch>
        </p:blipFill>
        <p:spPr>
          <a:xfrm>
            <a:off x="503180" y="1687281"/>
            <a:ext cx="704293" cy="704294"/>
          </a:xfrm>
          <a:prstGeom prst="rect">
            <a:avLst/>
          </a:prstGeom>
          <a:ln w="12700">
            <a:miter lim="400000"/>
          </a:ln>
        </p:spPr>
      </p:pic>
      <p:sp>
        <p:nvSpPr>
          <p:cNvPr id="164" name="Slide Number"/>
          <p:cNvSpPr txBox="1">
            <a:spLocks noGrp="1"/>
          </p:cNvSpPr>
          <p:nvPr>
            <p:ph type="sldNum" sz="quarter" idx="2"/>
          </p:nvPr>
        </p:nvSpPr>
        <p:spPr>
          <a:xfrm>
            <a:off x="12747800" y="8175413"/>
            <a:ext cx="208151" cy="206588"/>
          </a:xfrm>
          <a:prstGeom prst="rect">
            <a:avLst/>
          </a:prstGeom>
        </p:spPr>
        <p:txBody>
          <a:bodyPr lIns="27093" tIns="27093" rIns="27093" bIns="27093" anchor="t"/>
          <a:lstStyle>
            <a:lvl1pPr algn="r">
              <a:tabLst>
                <a:tab pos="647700" algn="l"/>
              </a:tabLst>
              <a:defRPr sz="1000">
                <a:solidFill>
                  <a:srgbClr val="87939D"/>
                </a:solidFill>
                <a:latin typeface="SF Hello Regular"/>
                <a:ea typeface="SF Hello Regular"/>
                <a:cs typeface="SF Hello Regular"/>
                <a:sym typeface="SF Hello Regular"/>
              </a:defRPr>
            </a:lvl1pPr>
          </a:lstStyle>
          <a:p>
            <a:pPr defTabSz="91440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p:bg>
      <p:bgPr>
        <a:gradFill flip="none" rotWithShape="1">
          <a:gsLst>
            <a:gs pos="0">
              <a:srgbClr val="000000"/>
            </a:gs>
            <a:gs pos="100000">
              <a:srgbClr val="3B3B3B"/>
            </a:gs>
          </a:gsLst>
          <a:lin ang="5400000" scaled="0"/>
        </a:gradFill>
        <a:effectLst/>
      </p:bgPr>
    </p:bg>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677333" y="2973493"/>
            <a:ext cx="11650134" cy="2069043"/>
          </a:xfrm>
          <a:prstGeom prst="rect">
            <a:avLst/>
          </a:prstGeom>
        </p:spPr>
        <p:txBody>
          <a:bodyPr lIns="27093" tIns="27093" rIns="27093" bIns="27093" anchor="b"/>
          <a:lstStyle>
            <a:lvl1pPr algn="ctr">
              <a:lnSpc>
                <a:spcPct val="90000"/>
              </a:lnSpc>
              <a:defRPr sz="8200" b="0" spc="-246">
                <a:gradFill flip="none" rotWithShape="1">
                  <a:gsLst>
                    <a:gs pos="0">
                      <a:srgbClr val="00E8FF"/>
                    </a:gs>
                    <a:gs pos="100000">
                      <a:srgbClr val="FF00F7"/>
                    </a:gs>
                  </a:gsLst>
                  <a:lin ang="3967761" scaled="0"/>
                </a:gradFill>
                <a:latin typeface="Graphik Semibold"/>
                <a:ea typeface="Graphik Semibold"/>
                <a:cs typeface="Graphik Semibold"/>
                <a:sym typeface="Graphik Semibold"/>
              </a:defRPr>
            </a:lvl1pPr>
          </a:lstStyle>
          <a:p>
            <a:r>
              <a:t>Title Text</a:t>
            </a:r>
          </a:p>
        </p:txBody>
      </p:sp>
      <p:sp>
        <p:nvSpPr>
          <p:cNvPr id="172" name="Rectangle"/>
          <p:cNvSpPr txBox="1">
            <a:spLocks noGrp="1"/>
          </p:cNvSpPr>
          <p:nvPr>
            <p:ph type="body" sz="quarter" idx="13"/>
          </p:nvPr>
        </p:nvSpPr>
        <p:spPr>
          <a:xfrm>
            <a:off x="677333" y="7704763"/>
            <a:ext cx="11650134" cy="370163"/>
          </a:xfrm>
          <a:prstGeom prst="rect">
            <a:avLst/>
          </a:prstGeom>
        </p:spPr>
        <p:txBody>
          <a:bodyPr lIns="27093" tIns="27093" rIns="27093" bIns="27093"/>
          <a:lstStyle/>
          <a:p>
            <a:pPr marL="0" indent="0" algn="ctr" defTabSz="587022">
              <a:lnSpc>
                <a:spcPct val="100000"/>
              </a:lnSpc>
              <a:spcBef>
                <a:spcPts val="0"/>
              </a:spcBef>
              <a:buSzTx/>
              <a:buNone/>
              <a:defRPr sz="2400">
                <a:solidFill>
                  <a:srgbClr val="D5D5D5"/>
                </a:solidFill>
                <a:latin typeface="Graphik Medium"/>
                <a:ea typeface="Graphik Medium"/>
                <a:cs typeface="Graphik Medium"/>
                <a:sym typeface="Graphik Medium"/>
              </a:defRPr>
            </a:pPr>
            <a:endParaRPr/>
          </a:p>
        </p:txBody>
      </p:sp>
      <p:sp>
        <p:nvSpPr>
          <p:cNvPr id="173" name="Body Level One…"/>
          <p:cNvSpPr txBox="1">
            <a:spLocks noGrp="1"/>
          </p:cNvSpPr>
          <p:nvPr>
            <p:ph type="body" sz="quarter" idx="1"/>
          </p:nvPr>
        </p:nvSpPr>
        <p:spPr>
          <a:xfrm>
            <a:off x="677333" y="4944533"/>
            <a:ext cx="11650134" cy="1339922"/>
          </a:xfrm>
          <a:prstGeom prst="rect">
            <a:avLst/>
          </a:prstGeom>
        </p:spPr>
        <p:txBody>
          <a:bodyPr lIns="27093" tIns="27093" rIns="27093" bIns="27093"/>
          <a:lstStyle>
            <a:lvl1pPr marL="0" indent="0" algn="ctr" defTabSz="587022">
              <a:lnSpc>
                <a:spcPct val="100000"/>
              </a:lnSpc>
              <a:spcBef>
                <a:spcPts val="0"/>
              </a:spcBef>
              <a:buSzTx/>
              <a:buNone/>
              <a:defRPr sz="4400">
                <a:solidFill>
                  <a:srgbClr val="D5D5D5"/>
                </a:solidFill>
                <a:latin typeface="Graphik Medium"/>
                <a:ea typeface="Graphik Medium"/>
                <a:cs typeface="Graphik Medium"/>
                <a:sym typeface="Graphik Medium"/>
              </a:defRPr>
            </a:lvl1pPr>
            <a:lvl2pPr marL="0" indent="0" algn="ctr" defTabSz="587022">
              <a:lnSpc>
                <a:spcPct val="100000"/>
              </a:lnSpc>
              <a:spcBef>
                <a:spcPts val="0"/>
              </a:spcBef>
              <a:buSzTx/>
              <a:buNone/>
              <a:defRPr sz="4400">
                <a:solidFill>
                  <a:srgbClr val="D5D5D5"/>
                </a:solidFill>
                <a:latin typeface="Graphik Medium"/>
                <a:ea typeface="Graphik Medium"/>
                <a:cs typeface="Graphik Medium"/>
                <a:sym typeface="Graphik Medium"/>
              </a:defRPr>
            </a:lvl2pPr>
            <a:lvl3pPr marL="0" indent="0" algn="ctr" defTabSz="587022">
              <a:lnSpc>
                <a:spcPct val="100000"/>
              </a:lnSpc>
              <a:spcBef>
                <a:spcPts val="0"/>
              </a:spcBef>
              <a:buSzTx/>
              <a:buNone/>
              <a:defRPr sz="4400">
                <a:solidFill>
                  <a:srgbClr val="D5D5D5"/>
                </a:solidFill>
                <a:latin typeface="Graphik Medium"/>
                <a:ea typeface="Graphik Medium"/>
                <a:cs typeface="Graphik Medium"/>
                <a:sym typeface="Graphik Medium"/>
              </a:defRPr>
            </a:lvl3pPr>
            <a:lvl4pPr marL="0" indent="0" algn="ctr" defTabSz="587022">
              <a:lnSpc>
                <a:spcPct val="100000"/>
              </a:lnSpc>
              <a:spcBef>
                <a:spcPts val="0"/>
              </a:spcBef>
              <a:buSzTx/>
              <a:buNone/>
              <a:defRPr sz="4400">
                <a:solidFill>
                  <a:srgbClr val="D5D5D5"/>
                </a:solidFill>
                <a:latin typeface="Graphik Medium"/>
                <a:ea typeface="Graphik Medium"/>
                <a:cs typeface="Graphik Medium"/>
                <a:sym typeface="Graphik Medium"/>
              </a:defRPr>
            </a:lvl4pPr>
            <a:lvl5pPr marL="0" indent="0" algn="ctr" defTabSz="587022">
              <a:lnSpc>
                <a:spcPct val="100000"/>
              </a:lnSpc>
              <a:spcBef>
                <a:spcPts val="0"/>
              </a:spcBef>
              <a:buSzTx/>
              <a:buNone/>
              <a:defRPr sz="4400">
                <a:solidFill>
                  <a:srgbClr val="D5D5D5"/>
                </a:solidFill>
                <a:latin typeface="Graphik Medium"/>
                <a:ea typeface="Graphik Medium"/>
                <a:cs typeface="Graphik Medium"/>
                <a:sym typeface="Graphik Medium"/>
              </a:defRPr>
            </a:lvl5pPr>
          </a:lstStyle>
          <a:p>
            <a:r>
              <a:t>Body Level One</a:t>
            </a:r>
          </a:p>
          <a:p>
            <a:pPr lvl="1"/>
            <a:r>
              <a:t>Body Level Two</a:t>
            </a:r>
          </a:p>
          <a:p>
            <a:pPr lvl="2"/>
            <a:r>
              <a:t>Body Level Three</a:t>
            </a:r>
          </a:p>
          <a:p>
            <a:pPr lvl="3"/>
            <a:r>
              <a:t>Body Level Four</a:t>
            </a:r>
          </a:p>
          <a:p>
            <a:pPr lvl="4"/>
            <a:r>
              <a:t>Body Level Five</a:t>
            </a:r>
          </a:p>
        </p:txBody>
      </p:sp>
      <p:sp>
        <p:nvSpPr>
          <p:cNvPr id="174" name="Slide Number"/>
          <p:cNvSpPr txBox="1">
            <a:spLocks noGrp="1"/>
          </p:cNvSpPr>
          <p:nvPr>
            <p:ph type="sldNum" sz="quarter" idx="2"/>
          </p:nvPr>
        </p:nvSpPr>
        <p:spPr>
          <a:xfrm>
            <a:off x="6369558" y="8163847"/>
            <a:ext cx="258911" cy="281010"/>
          </a:xfrm>
          <a:prstGeom prst="rect">
            <a:avLst/>
          </a:prstGeom>
        </p:spPr>
        <p:txBody>
          <a:bodyPr lIns="27093" tIns="27093" rIns="27093" bIns="27093"/>
          <a:lstStyle>
            <a:lvl1pPr defTabSz="587022">
              <a:defRPr sz="1400">
                <a:solidFill>
                  <a:srgbClr val="FFFFFF"/>
                </a:solidFill>
                <a:latin typeface="Graphik"/>
                <a:ea typeface="Graphik"/>
                <a:cs typeface="Graphik"/>
                <a:sym typeface="Graphik"/>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ullet">
    <p:spTree>
      <p:nvGrpSpPr>
        <p:cNvPr id="1" name=""/>
        <p:cNvGrpSpPr/>
        <p:nvPr/>
      </p:nvGrpSpPr>
      <p:grpSpPr>
        <a:xfrm>
          <a:off x="0" y="0"/>
          <a:ext cx="0" cy="0"/>
          <a:chOff x="0" y="0"/>
          <a:chExt cx="0" cy="0"/>
        </a:xfrm>
      </p:grpSpPr>
      <p:sp>
        <p:nvSpPr>
          <p:cNvPr id="181" name="Text"/>
          <p:cNvSpPr txBox="1">
            <a:spLocks noGrp="1"/>
          </p:cNvSpPr>
          <p:nvPr>
            <p:ph type="body" sz="quarter" idx="13"/>
          </p:nvPr>
        </p:nvSpPr>
        <p:spPr>
          <a:xfrm>
            <a:off x="114221" y="8321040"/>
            <a:ext cx="10288694" cy="152401"/>
          </a:xfrm>
          <a:prstGeom prst="rect">
            <a:avLst/>
          </a:prstGeom>
        </p:spPr>
        <p:txBody>
          <a:bodyPr lIns="0" tIns="0" rIns="0" bIns="0" anchor="b">
            <a:spAutoFit/>
          </a:bodyPr>
          <a:lstStyle/>
          <a:p>
            <a:pPr marL="0" indent="0" defTabSz="914400">
              <a:lnSpc>
                <a:spcPct val="100000"/>
              </a:lnSpc>
              <a:spcBef>
                <a:spcPts val="0"/>
              </a:spcBef>
              <a:buSzTx/>
              <a:buNone/>
              <a:tabLst>
                <a:tab pos="647700" algn="l"/>
              </a:tabLst>
              <a:defRPr sz="1000">
                <a:solidFill>
                  <a:srgbClr val="87939D"/>
                </a:solidFill>
                <a:latin typeface="SF Hello Regular"/>
                <a:ea typeface="SF Hello Regular"/>
                <a:cs typeface="SF Hello Regular"/>
                <a:sym typeface="SF Hello Regular"/>
              </a:defRPr>
            </a:pPr>
            <a:endParaRPr/>
          </a:p>
        </p:txBody>
      </p:sp>
      <p:sp>
        <p:nvSpPr>
          <p:cNvPr id="182" name="Text"/>
          <p:cNvSpPr txBox="1">
            <a:spLocks noGrp="1"/>
          </p:cNvSpPr>
          <p:nvPr>
            <p:ph type="body" sz="quarter" idx="14"/>
          </p:nvPr>
        </p:nvSpPr>
        <p:spPr>
          <a:xfrm>
            <a:off x="609599" y="2316479"/>
            <a:ext cx="11785602" cy="790788"/>
          </a:xfrm>
          <a:prstGeom prst="rect">
            <a:avLst/>
          </a:prstGeom>
        </p:spPr>
        <p:txBody>
          <a:bodyPr lIns="27093" tIns="27093" rIns="27093" bIns="27093">
            <a:spAutoFit/>
          </a:bodyPr>
          <a:lstStyle/>
          <a:p>
            <a:pPr marL="0" indent="0" defTabSz="587022">
              <a:spcBef>
                <a:spcPts val="0"/>
              </a:spcBef>
              <a:buSzTx/>
              <a:buNone/>
              <a:defRPr sz="4800" spc="-96">
                <a:latin typeface="SF Hello Regular"/>
                <a:ea typeface="SF Hello Regular"/>
                <a:cs typeface="SF Hello Regular"/>
                <a:sym typeface="SF Hello Regular"/>
              </a:defRPr>
            </a:pPr>
            <a:endParaRPr/>
          </a:p>
        </p:txBody>
      </p:sp>
      <p:sp>
        <p:nvSpPr>
          <p:cNvPr id="183" name="Title Text"/>
          <p:cNvSpPr txBox="1">
            <a:spLocks noGrp="1"/>
          </p:cNvSpPr>
          <p:nvPr>
            <p:ph type="title"/>
          </p:nvPr>
        </p:nvSpPr>
        <p:spPr>
          <a:xfrm>
            <a:off x="609599" y="1219199"/>
            <a:ext cx="11785602" cy="1097281"/>
          </a:xfrm>
          <a:prstGeom prst="rect">
            <a:avLst/>
          </a:prstGeom>
        </p:spPr>
        <p:txBody>
          <a:bodyPr lIns="27093" tIns="27093" rIns="27093" bIns="27093" anchor="b">
            <a:noAutofit/>
          </a:bodyPr>
          <a:lstStyle>
            <a:lvl1pPr defTabSz="587022">
              <a:lnSpc>
                <a:spcPts val="5100"/>
              </a:lnSpc>
              <a:defRPr sz="4800" spc="-96">
                <a:latin typeface="Helvetica"/>
                <a:ea typeface="Helvetica"/>
                <a:cs typeface="Helvetica"/>
                <a:sym typeface="Helvetica"/>
              </a:defRPr>
            </a:lvl1pPr>
          </a:lstStyle>
          <a:p>
            <a:r>
              <a:t>Title Text</a:t>
            </a:r>
          </a:p>
        </p:txBody>
      </p:sp>
      <p:sp>
        <p:nvSpPr>
          <p:cNvPr id="184" name="Body Level One…"/>
          <p:cNvSpPr txBox="1">
            <a:spLocks noGrp="1"/>
          </p:cNvSpPr>
          <p:nvPr>
            <p:ph type="body" idx="1"/>
          </p:nvPr>
        </p:nvSpPr>
        <p:spPr>
          <a:xfrm>
            <a:off x="615447" y="3305386"/>
            <a:ext cx="11785602" cy="4863255"/>
          </a:xfrm>
          <a:prstGeom prst="rect">
            <a:avLst/>
          </a:prstGeom>
        </p:spPr>
        <p:txBody>
          <a:bodyPr lIns="27093" tIns="27093" rIns="27093" bIns="27093">
            <a:noAutofit/>
          </a:bodyPr>
          <a:lstStyle>
            <a:lvl1pPr marL="224895" indent="-224895" defTabSz="650240">
              <a:lnSpc>
                <a:spcPct val="100000"/>
              </a:lnSpc>
              <a:spcBef>
                <a:spcPts val="1900"/>
              </a:spcBef>
              <a:buSzPct val="90000"/>
              <a:defRPr sz="3400" spc="-34">
                <a:latin typeface="SF Hello Regular"/>
                <a:ea typeface="SF Hello Regular"/>
                <a:cs typeface="SF Hello Regular"/>
                <a:sym typeface="SF Hello Regular"/>
              </a:defRPr>
            </a:lvl1pPr>
            <a:lvl2pPr marL="546100" indent="-215900" defTabSz="650240">
              <a:lnSpc>
                <a:spcPct val="100000"/>
              </a:lnSpc>
              <a:spcBef>
                <a:spcPts val="1700"/>
              </a:spcBef>
              <a:buSzPct val="80000"/>
              <a:buChar char="-"/>
              <a:defRPr sz="3400" spc="-34">
                <a:latin typeface="SF Hello Regular"/>
                <a:ea typeface="SF Hello Regular"/>
                <a:cs typeface="SF Hello Regular"/>
                <a:sym typeface="SF Hello Regular"/>
              </a:defRPr>
            </a:lvl2pPr>
            <a:lvl3pPr marL="860001" indent="-212301" defTabSz="650240">
              <a:lnSpc>
                <a:spcPct val="100000"/>
              </a:lnSpc>
              <a:spcBef>
                <a:spcPts val="1500"/>
              </a:spcBef>
              <a:buSzPct val="80000"/>
              <a:buChar char="-"/>
              <a:defRPr sz="3400" spc="-34">
                <a:latin typeface="SF Hello Regular"/>
                <a:ea typeface="SF Hello Regular"/>
                <a:cs typeface="SF Hello Regular"/>
                <a:sym typeface="SF Hello Regular"/>
              </a:defRPr>
            </a:lvl3pPr>
            <a:lvl4pPr marL="1168505" indent="-203305" defTabSz="650240">
              <a:lnSpc>
                <a:spcPct val="100000"/>
              </a:lnSpc>
              <a:spcBef>
                <a:spcPts val="1500"/>
              </a:spcBef>
              <a:buSzPct val="80000"/>
              <a:buChar char="-"/>
              <a:defRPr sz="3400" spc="-34">
                <a:latin typeface="SF Hello Regular"/>
                <a:ea typeface="SF Hello Regular"/>
                <a:cs typeface="SF Hello Regular"/>
                <a:sym typeface="SF Hello Regular"/>
              </a:defRPr>
            </a:lvl4pPr>
            <a:lvl5pPr marL="1468807" indent="-198807" defTabSz="650240">
              <a:lnSpc>
                <a:spcPct val="100000"/>
              </a:lnSpc>
              <a:spcBef>
                <a:spcPts val="1500"/>
              </a:spcBef>
              <a:buSzPct val="80000"/>
              <a:buChar char="-"/>
              <a:defRPr sz="3400" spc="-34">
                <a:latin typeface="SF Hello Regular"/>
                <a:ea typeface="SF Hello Regular"/>
                <a:cs typeface="SF Hello Regular"/>
                <a:sym typeface="SF Hello Regular"/>
              </a:defRPr>
            </a:lvl5pPr>
          </a:lstStyle>
          <a:p>
            <a:r>
              <a:t>Body Level One</a:t>
            </a:r>
          </a:p>
          <a:p>
            <a:pPr lvl="1"/>
            <a:r>
              <a:t>Body Level Two</a:t>
            </a:r>
          </a:p>
          <a:p>
            <a:pPr lvl="2"/>
            <a:r>
              <a:t>Body Level Three</a:t>
            </a:r>
          </a:p>
          <a:p>
            <a:pPr lvl="3"/>
            <a:r>
              <a:t>Body Level Four</a:t>
            </a:r>
          </a:p>
          <a:p>
            <a:pPr lvl="4"/>
            <a:r>
              <a:t>Body Level Five</a:t>
            </a:r>
          </a:p>
        </p:txBody>
      </p:sp>
      <p:sp>
        <p:nvSpPr>
          <p:cNvPr id="185" name="Slide Number"/>
          <p:cNvSpPr txBox="1">
            <a:spLocks noGrp="1"/>
          </p:cNvSpPr>
          <p:nvPr>
            <p:ph type="sldNum" sz="quarter" idx="2"/>
          </p:nvPr>
        </p:nvSpPr>
        <p:spPr>
          <a:xfrm>
            <a:off x="12746531" y="8175413"/>
            <a:ext cx="208151" cy="206588"/>
          </a:xfrm>
          <a:prstGeom prst="rect">
            <a:avLst/>
          </a:prstGeom>
        </p:spPr>
        <p:txBody>
          <a:bodyPr lIns="27093" tIns="27093" rIns="27093" bIns="27093" anchor="t"/>
          <a:lstStyle>
            <a:lvl1pPr algn="r">
              <a:tabLst>
                <a:tab pos="647700" algn="l"/>
              </a:tabLst>
              <a:defRPr sz="1000">
                <a:solidFill>
                  <a:srgbClr val="87939D"/>
                </a:solidFill>
                <a:latin typeface="SF Hello Regular"/>
                <a:ea typeface="SF Hello Regular"/>
                <a:cs typeface="SF Hello Regular"/>
                <a:sym typeface="SF Hello Regular"/>
              </a:defRPr>
            </a:lvl1pPr>
          </a:lstStyle>
          <a:p>
            <a:pPr defTabSz="91440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Image"/>
          <p:cNvSpPr>
            <a:spLocks noGrp="1"/>
          </p:cNvSpPr>
          <p:nvPr>
            <p:ph type="pic" idx="13"/>
          </p:nvPr>
        </p:nvSpPr>
        <p:spPr>
          <a:xfrm>
            <a:off x="-376767" y="-915894"/>
            <a:ext cx="17835652" cy="10682195"/>
          </a:xfrm>
          <a:prstGeom prst="rect">
            <a:avLst/>
          </a:prstGeom>
        </p:spPr>
        <p:txBody>
          <a:bodyPr lIns="91439" tIns="45719" rIns="91439" bIns="45719">
            <a:noAutofit/>
          </a:bodyPr>
          <a:lstStyle/>
          <a:p>
            <a:endParaRPr/>
          </a:p>
        </p:txBody>
      </p:sp>
      <p:sp>
        <p:nvSpPr>
          <p:cNvPr id="22" name="Title Text"/>
          <p:cNvSpPr txBox="1">
            <a:spLocks noGrp="1"/>
          </p:cNvSpPr>
          <p:nvPr>
            <p:ph type="title"/>
          </p:nvPr>
        </p:nvSpPr>
        <p:spPr>
          <a:xfrm>
            <a:off x="698500" y="5181600"/>
            <a:ext cx="11607800" cy="3302000"/>
          </a:xfrm>
          <a:prstGeom prst="rect">
            <a:avLst/>
          </a:prstGeom>
        </p:spPr>
        <p:txBody>
          <a:bodyPr anchor="b"/>
          <a:lstStyle>
            <a:lvl1pPr>
              <a:defRPr sz="8200" spc="-164"/>
            </a:lvl1pPr>
          </a:lstStyle>
          <a:p>
            <a:r>
              <a:t>Title Text</a:t>
            </a:r>
          </a:p>
        </p:txBody>
      </p:sp>
      <p:sp>
        <p:nvSpPr>
          <p:cNvPr id="23" name="Body Level One…"/>
          <p:cNvSpPr txBox="1">
            <a:spLocks noGrp="1"/>
          </p:cNvSpPr>
          <p:nvPr>
            <p:ph type="body" sz="quarter" idx="1"/>
          </p:nvPr>
        </p:nvSpPr>
        <p:spPr>
          <a:xfrm>
            <a:off x="698500" y="8432800"/>
            <a:ext cx="11607800" cy="689769"/>
          </a:xfrm>
          <a:prstGeom prst="rect">
            <a:avLst/>
          </a:prstGeom>
        </p:spPr>
        <p:txBody>
          <a:bodyPr/>
          <a:lstStyle>
            <a:lvl1pPr marL="0" indent="0" defTabSz="587022">
              <a:lnSpc>
                <a:spcPct val="100000"/>
              </a:lnSpc>
              <a:spcBef>
                <a:spcPts val="0"/>
              </a:spcBef>
              <a:buSzTx/>
              <a:buNone/>
              <a:defRPr sz="3800" b="1"/>
            </a:lvl1pPr>
            <a:lvl2pPr marL="0" indent="0" defTabSz="587022">
              <a:lnSpc>
                <a:spcPct val="100000"/>
              </a:lnSpc>
              <a:spcBef>
                <a:spcPts val="0"/>
              </a:spcBef>
              <a:buSzTx/>
              <a:buNone/>
              <a:defRPr sz="3800" b="1"/>
            </a:lvl2pPr>
            <a:lvl3pPr marL="0" indent="0" defTabSz="587022">
              <a:lnSpc>
                <a:spcPct val="100000"/>
              </a:lnSpc>
              <a:spcBef>
                <a:spcPts val="0"/>
              </a:spcBef>
              <a:buSzTx/>
              <a:buNone/>
              <a:defRPr sz="3800" b="1"/>
            </a:lvl3pPr>
            <a:lvl4pPr marL="0" indent="0" defTabSz="587022">
              <a:lnSpc>
                <a:spcPct val="100000"/>
              </a:lnSpc>
              <a:spcBef>
                <a:spcPts val="0"/>
              </a:spcBef>
              <a:buSzTx/>
              <a:buNone/>
              <a:defRPr sz="3800" b="1"/>
            </a:lvl4pPr>
            <a:lvl5pPr marL="0" indent="0" defTabSz="587022">
              <a:lnSpc>
                <a:spcPct val="100000"/>
              </a:lnSpc>
              <a:spcBef>
                <a:spcPts val="0"/>
              </a:spcBef>
              <a:buSzTx/>
              <a:buNone/>
              <a:defRPr sz="3800" b="1"/>
            </a:lvl5pPr>
          </a:lstStyle>
          <a:p>
            <a:r>
              <a:t>Body Level One</a:t>
            </a:r>
          </a:p>
          <a:p>
            <a:pPr lvl="1"/>
            <a:r>
              <a:t>Body Level Two</a:t>
            </a:r>
          </a:p>
          <a:p>
            <a:pPr lvl="2"/>
            <a:r>
              <a:t>Body Level Three</a:t>
            </a:r>
          </a:p>
          <a:p>
            <a:pPr lvl="3"/>
            <a:r>
              <a:t>Body Level Four</a:t>
            </a:r>
          </a:p>
          <a:p>
            <a:pPr lvl="4"/>
            <a:r>
              <a:t>Body Level Five</a:t>
            </a:r>
          </a:p>
        </p:txBody>
      </p:sp>
      <p:sp>
        <p:nvSpPr>
          <p:cNvPr id="24" name="Rectangle"/>
          <p:cNvSpPr txBox="1">
            <a:spLocks noGrp="1"/>
          </p:cNvSpPr>
          <p:nvPr>
            <p:ph type="body" sz="quarter" idx="14"/>
          </p:nvPr>
        </p:nvSpPr>
        <p:spPr>
          <a:xfrm>
            <a:off x="698500" y="571500"/>
            <a:ext cx="11607801" cy="461059"/>
          </a:xfrm>
          <a:prstGeom prst="rect">
            <a:avLst/>
          </a:prstGeom>
        </p:spPr>
        <p:txBody>
          <a:bodyPr/>
          <a:lstStyle/>
          <a:p>
            <a:pPr marL="0" indent="0" defTabSz="587022">
              <a:lnSpc>
                <a:spcPct val="100000"/>
              </a:lnSpc>
              <a:spcBef>
                <a:spcPts val="0"/>
              </a:spcBef>
              <a:buSzTx/>
              <a:buNone/>
              <a:defRPr sz="2400" b="1"/>
            </a:pPr>
            <a:endParaRPr/>
          </a:p>
        </p:txBody>
      </p:sp>
      <p:sp>
        <p:nvSpPr>
          <p:cNvPr id="25" name="Slide Number"/>
          <p:cNvSpPr txBox="1">
            <a:spLocks noGrp="1"/>
          </p:cNvSpPr>
          <p:nvPr>
            <p:ph type="sldNum" sz="quarter" idx="2"/>
          </p:nvPr>
        </p:nvSpPr>
        <p:spPr>
          <a:xfrm>
            <a:off x="6349999" y="9220199"/>
            <a:ext cx="297893" cy="28747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p:nvPr>
        </p:nvSpPr>
        <p:spPr>
          <a:prstGeom prst="rect">
            <a:avLst/>
          </a:prstGeom>
        </p:spPr>
        <p:txBody>
          <a:bodyPr numCol="2" spcCol="589358"/>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660384004_1290x1720.jpeg"/>
          <p:cNvSpPr>
            <a:spLocks noGrp="1"/>
          </p:cNvSpPr>
          <p:nvPr>
            <p:ph type="pic" idx="13"/>
          </p:nvPr>
        </p:nvSpPr>
        <p:spPr>
          <a:xfrm>
            <a:off x="6172200" y="596900"/>
            <a:ext cx="6448425" cy="8597900"/>
          </a:xfrm>
          <a:prstGeom prst="rect">
            <a:avLst/>
          </a:prstGeom>
        </p:spPr>
        <p:txBody>
          <a:bodyPr lIns="91439" tIns="45719" rIns="91439" bIns="45719">
            <a:noAutofit/>
          </a:bodyPr>
          <a:lstStyle/>
          <a:p>
            <a:endParaRPr/>
          </a:p>
        </p:txBody>
      </p:sp>
      <p:sp>
        <p:nvSpPr>
          <p:cNvPr id="61" name="Title Text"/>
          <p:cNvSpPr txBox="1">
            <a:spLocks noGrp="1"/>
          </p:cNvSpPr>
          <p:nvPr>
            <p:ph type="title"/>
          </p:nvPr>
        </p:nvSpPr>
        <p:spPr>
          <a:xfrm>
            <a:off x="698500" y="444500"/>
            <a:ext cx="5105400" cy="1016000"/>
          </a:xfrm>
          <a:prstGeom prst="rect">
            <a:avLst/>
          </a:prstGeom>
        </p:spPr>
        <p:txBody>
          <a:bodyPr/>
          <a:lstStyle/>
          <a:p>
            <a:r>
              <a:t>Title Text</a:t>
            </a:r>
          </a:p>
        </p:txBody>
      </p:sp>
      <p:sp>
        <p:nvSpPr>
          <p:cNvPr id="62" name="Rectangle"/>
          <p:cNvSpPr txBox="1">
            <a:spLocks noGrp="1"/>
          </p:cNvSpPr>
          <p:nvPr>
            <p:ph type="body" sz="quarter" idx="14"/>
          </p:nvPr>
        </p:nvSpPr>
        <p:spPr>
          <a:xfrm>
            <a:off x="698500" y="1412977"/>
            <a:ext cx="5105400" cy="671803"/>
          </a:xfrm>
          <a:prstGeom prst="rect">
            <a:avLst/>
          </a:prstGeom>
        </p:spPr>
        <p:txBody>
          <a:bodyPr/>
          <a:lstStyle/>
          <a:p>
            <a:pPr marL="0" indent="0" defTabSz="587022">
              <a:lnSpc>
                <a:spcPct val="100000"/>
              </a:lnSpc>
              <a:spcBef>
                <a:spcPts val="0"/>
              </a:spcBef>
              <a:buSzTx/>
              <a:buNone/>
              <a:defRPr sz="3800" b="1"/>
            </a:pPr>
            <a:endParaRPr/>
          </a:p>
        </p:txBody>
      </p:sp>
      <p:sp>
        <p:nvSpPr>
          <p:cNvPr id="63" name="Body Level One…"/>
          <p:cNvSpPr txBox="1">
            <a:spLocks noGrp="1"/>
          </p:cNvSpPr>
          <p:nvPr>
            <p:ph type="body" sz="half" idx="1"/>
          </p:nvPr>
        </p:nvSpPr>
        <p:spPr>
          <a:xfrm>
            <a:off x="698500" y="3480196"/>
            <a:ext cx="5105400" cy="55931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Title Text"/>
          <p:cNvSpPr txBox="1">
            <a:spLocks noGrp="1"/>
          </p:cNvSpPr>
          <p:nvPr>
            <p:ph type="title"/>
          </p:nvPr>
        </p:nvSpPr>
        <p:spPr>
          <a:prstGeom prst="rect">
            <a:avLst/>
          </a:prstGeom>
        </p:spPr>
        <p:txBody>
          <a:bodyPr/>
          <a:lstStyle/>
          <a:p>
            <a:r>
              <a:t>Title Text</a:t>
            </a:r>
          </a:p>
        </p:txBody>
      </p:sp>
      <p:sp>
        <p:nvSpPr>
          <p:cNvPr id="80" name="Rectangle"/>
          <p:cNvSpPr txBox="1">
            <a:spLocks noGrp="1"/>
          </p:cNvSpPr>
          <p:nvPr>
            <p:ph type="body" sz="quarter" idx="13"/>
          </p:nvPr>
        </p:nvSpPr>
        <p:spPr>
          <a:xfrm>
            <a:off x="698500" y="1412977"/>
            <a:ext cx="11607801" cy="671803"/>
          </a:xfrm>
          <a:prstGeom prst="rect">
            <a:avLst/>
          </a:prstGeom>
        </p:spPr>
        <p:txBody>
          <a:bodyPr/>
          <a:lstStyle/>
          <a:p>
            <a:pPr marL="0" indent="0" defTabSz="587022">
              <a:lnSpc>
                <a:spcPct val="100000"/>
              </a:lnSpc>
              <a:spcBef>
                <a:spcPts val="0"/>
              </a:spcBef>
              <a:buSzTx/>
              <a:buNone/>
              <a:defRPr sz="3800" b="1"/>
            </a:pPr>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Rectangle"/>
          <p:cNvSpPr txBox="1">
            <a:spLocks noGrp="1"/>
          </p:cNvSpPr>
          <p:nvPr>
            <p:ph type="body" sz="quarter" idx="13"/>
          </p:nvPr>
        </p:nvSpPr>
        <p:spPr>
          <a:xfrm>
            <a:off x="698500" y="6209979"/>
            <a:ext cx="11607800" cy="671803"/>
          </a:xfrm>
          <a:prstGeom prst="rect">
            <a:avLst/>
          </a:prstGeom>
        </p:spPr>
        <p:txBody>
          <a:bodyPr/>
          <a:lstStyle/>
          <a:p>
            <a:pPr marL="0" indent="0" algn="ctr">
              <a:lnSpc>
                <a:spcPct val="100000"/>
              </a:lnSpc>
              <a:spcBef>
                <a:spcPts val="0"/>
              </a:spcBef>
              <a:buSzTx/>
              <a:buNone/>
              <a:defRPr sz="3800" b="1"/>
            </a:pPr>
            <a:endParaRPr/>
          </a:p>
        </p:txBody>
      </p:sp>
      <p:sp>
        <p:nvSpPr>
          <p:cNvPr id="107" name="Body Level One…"/>
          <p:cNvSpPr txBox="1">
            <a:spLocks noGrp="1"/>
          </p:cNvSpPr>
          <p:nvPr>
            <p:ph type="body" idx="1"/>
          </p:nvPr>
        </p:nvSpPr>
        <p:spPr>
          <a:xfrm>
            <a:off x="698500" y="999066"/>
            <a:ext cx="11607800" cy="5210914"/>
          </a:xfrm>
          <a:prstGeom prst="rect">
            <a:avLst/>
          </a:prstGeom>
        </p:spPr>
        <p:txBody>
          <a:bodyPr anchor="b"/>
          <a:lstStyle>
            <a:lvl1pPr marL="0" indent="0" algn="ctr">
              <a:lnSpc>
                <a:spcPct val="80000"/>
              </a:lnSpc>
              <a:spcBef>
                <a:spcPts val="0"/>
              </a:spcBef>
              <a:buSzTx/>
              <a:buNone/>
              <a:defRPr sz="17600" b="1" spc="-176"/>
            </a:lvl1pPr>
            <a:lvl2pPr marL="0" indent="0" algn="ctr">
              <a:lnSpc>
                <a:spcPct val="80000"/>
              </a:lnSpc>
              <a:spcBef>
                <a:spcPts val="0"/>
              </a:spcBef>
              <a:buSzTx/>
              <a:buNone/>
              <a:defRPr sz="17600" b="1" spc="-176"/>
            </a:lvl2pPr>
            <a:lvl3pPr marL="0" indent="0" algn="ctr">
              <a:lnSpc>
                <a:spcPct val="80000"/>
              </a:lnSpc>
              <a:spcBef>
                <a:spcPts val="0"/>
              </a:spcBef>
              <a:buSzTx/>
              <a:buNone/>
              <a:defRPr sz="17600" b="1" spc="-176"/>
            </a:lvl3pPr>
            <a:lvl4pPr marL="0" indent="0" algn="ctr">
              <a:lnSpc>
                <a:spcPct val="80000"/>
              </a:lnSpc>
              <a:spcBef>
                <a:spcPts val="0"/>
              </a:spcBef>
              <a:buSzTx/>
              <a:buNone/>
              <a:defRPr sz="17600" b="1" spc="-176"/>
            </a:lvl4pPr>
            <a:lvl5pPr marL="0" indent="0" algn="ctr">
              <a:lnSpc>
                <a:spcPct val="80000"/>
              </a:lnSpc>
              <a:spcBef>
                <a:spcPts val="0"/>
              </a:spcBef>
              <a:buSzTx/>
              <a:buNone/>
              <a:defRPr sz="17600" b="1" spc="-176"/>
            </a:lvl5p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half" idx="1"/>
          </p:nvPr>
        </p:nvSpPr>
        <p:spPr>
          <a:xfrm>
            <a:off x="736600" y="3721100"/>
            <a:ext cx="11531600" cy="2324100"/>
          </a:xfrm>
          <a:prstGeom prst="rect">
            <a:avLst/>
          </a:prstGeom>
        </p:spPr>
        <p:txBody>
          <a:bodyPr anchor="ctr"/>
          <a:lstStyle>
            <a:lvl1pPr marL="457200" indent="-342900">
              <a:spcBef>
                <a:spcPts val="0"/>
              </a:spcBef>
              <a:buSzTx/>
              <a:buNone/>
              <a:defRPr sz="6000" spc="-119">
                <a:latin typeface="Helvetica Neue Medium"/>
                <a:ea typeface="Helvetica Neue Medium"/>
                <a:cs typeface="Helvetica Neue Medium"/>
                <a:sym typeface="Helvetica Neue Medium"/>
              </a:defRPr>
            </a:lvl1pPr>
            <a:lvl2pPr marL="457200" indent="-342900">
              <a:spcBef>
                <a:spcPts val="0"/>
              </a:spcBef>
              <a:buSzTx/>
              <a:buNone/>
              <a:defRPr sz="6000" spc="-119">
                <a:latin typeface="Helvetica Neue Medium"/>
                <a:ea typeface="Helvetica Neue Medium"/>
                <a:cs typeface="Helvetica Neue Medium"/>
                <a:sym typeface="Helvetica Neue Medium"/>
              </a:defRPr>
            </a:lvl2pPr>
            <a:lvl3pPr marL="457200" indent="-342900">
              <a:spcBef>
                <a:spcPts val="0"/>
              </a:spcBef>
              <a:buSzTx/>
              <a:buNone/>
              <a:defRPr sz="6000" spc="-119">
                <a:latin typeface="Helvetica Neue Medium"/>
                <a:ea typeface="Helvetica Neue Medium"/>
                <a:cs typeface="Helvetica Neue Medium"/>
                <a:sym typeface="Helvetica Neue Medium"/>
              </a:defRPr>
            </a:lvl3pPr>
            <a:lvl4pPr marL="457200" indent="-342900">
              <a:spcBef>
                <a:spcPts val="0"/>
              </a:spcBef>
              <a:buSzTx/>
              <a:buNone/>
              <a:defRPr sz="6000" spc="-119">
                <a:latin typeface="Helvetica Neue Medium"/>
                <a:ea typeface="Helvetica Neue Medium"/>
                <a:cs typeface="Helvetica Neue Medium"/>
                <a:sym typeface="Helvetica Neue Medium"/>
              </a:defRPr>
            </a:lvl4pPr>
            <a:lvl5pPr marL="457200" indent="-342900">
              <a:spcBef>
                <a:spcPts val="0"/>
              </a:spcBef>
              <a:buSzTx/>
              <a:buNone/>
              <a:defRPr sz="6000" spc="-119">
                <a:latin typeface="Helvetica Neue Medium"/>
                <a:ea typeface="Helvetica Neue Medium"/>
                <a:cs typeface="Helvetica Neue Medium"/>
                <a:sym typeface="Helvetica Neue Medium"/>
              </a:defRPr>
            </a:lvl5pPr>
          </a:lstStyle>
          <a:p>
            <a:r>
              <a:t>Body Level One</a:t>
            </a:r>
          </a:p>
          <a:p>
            <a:pPr lvl="1"/>
            <a:r>
              <a:t>Body Level Two</a:t>
            </a:r>
          </a:p>
          <a:p>
            <a:pPr lvl="2"/>
            <a:r>
              <a:t>Body Level Three</a:t>
            </a:r>
          </a:p>
          <a:p>
            <a:pPr lvl="3"/>
            <a:r>
              <a:t>Body Level Four</a:t>
            </a:r>
          </a:p>
          <a:p>
            <a:pPr lvl="4"/>
            <a:r>
              <a:t>Body Level Five</a:t>
            </a:r>
          </a:p>
        </p:txBody>
      </p:sp>
      <p:sp>
        <p:nvSpPr>
          <p:cNvPr id="116" name="Rectangle"/>
          <p:cNvSpPr txBox="1">
            <a:spLocks noGrp="1"/>
          </p:cNvSpPr>
          <p:nvPr>
            <p:ph type="body" sz="quarter" idx="13"/>
          </p:nvPr>
        </p:nvSpPr>
        <p:spPr>
          <a:xfrm>
            <a:off x="1219200" y="6426200"/>
            <a:ext cx="11049000" cy="461059"/>
          </a:xfrm>
          <a:prstGeom prst="rect">
            <a:avLst/>
          </a:prstGeom>
        </p:spPr>
        <p:txBody>
          <a:bodyPr/>
          <a:lstStyle/>
          <a:p>
            <a:pPr marL="0" indent="0" defTabSz="587022">
              <a:lnSpc>
                <a:spcPct val="100000"/>
              </a:lnSpc>
              <a:spcBef>
                <a:spcPts val="0"/>
              </a:spcBef>
              <a:buSzTx/>
              <a:buNone/>
              <a:defRPr sz="2400" b="1"/>
            </a:pPr>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idx="13"/>
          </p:nvPr>
        </p:nvSpPr>
        <p:spPr>
          <a:xfrm>
            <a:off x="-2082800" y="687558"/>
            <a:ext cx="11165190" cy="8373892"/>
          </a:xfrm>
          <a:prstGeom prst="rect">
            <a:avLst/>
          </a:prstGeom>
        </p:spPr>
        <p:txBody>
          <a:bodyPr lIns="91439" tIns="45719" rIns="91439" bIns="45719">
            <a:noAutofit/>
          </a:bodyPr>
          <a:lstStyle/>
          <a:p>
            <a:endParaRPr/>
          </a:p>
        </p:txBody>
      </p:sp>
      <p:sp>
        <p:nvSpPr>
          <p:cNvPr id="125" name="Image"/>
          <p:cNvSpPr>
            <a:spLocks noGrp="1"/>
          </p:cNvSpPr>
          <p:nvPr>
            <p:ph type="pic" sz="half" idx="14"/>
          </p:nvPr>
        </p:nvSpPr>
        <p:spPr>
          <a:xfrm>
            <a:off x="6597650" y="292100"/>
            <a:ext cx="5740400" cy="4592321"/>
          </a:xfrm>
          <a:prstGeom prst="rect">
            <a:avLst/>
          </a:prstGeom>
        </p:spPr>
        <p:txBody>
          <a:bodyPr lIns="91439" tIns="45719" rIns="91439" bIns="45719">
            <a:noAutofit/>
          </a:bodyPr>
          <a:lstStyle/>
          <a:p>
            <a:endParaRPr/>
          </a:p>
        </p:txBody>
      </p:sp>
      <p:sp>
        <p:nvSpPr>
          <p:cNvPr id="126" name="Image"/>
          <p:cNvSpPr>
            <a:spLocks noGrp="1"/>
          </p:cNvSpPr>
          <p:nvPr>
            <p:ph type="pic" idx="15"/>
          </p:nvPr>
        </p:nvSpPr>
        <p:spPr>
          <a:xfrm>
            <a:off x="4984750" y="2749550"/>
            <a:ext cx="7937500" cy="9238276"/>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886640052_3195x2556.jpeg"/>
          <p:cNvSpPr>
            <a:spLocks noGrp="1"/>
          </p:cNvSpPr>
          <p:nvPr>
            <p:ph type="pic" idx="13"/>
          </p:nvPr>
        </p:nvSpPr>
        <p:spPr>
          <a:xfrm>
            <a:off x="-1016000" y="-1054100"/>
            <a:ext cx="14427200" cy="1154176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6353454" y="9220199"/>
            <a:ext cx="297892" cy="287479"/>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698500" y="2959100"/>
            <a:ext cx="11607800" cy="609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698500" y="440266"/>
            <a:ext cx="11607800" cy="101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3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6" r:id="rId5"/>
    <p:sldLayoutId id="2147483659" r:id="rId6"/>
    <p:sldLayoutId id="2147483660" r:id="rId7"/>
    <p:sldLayoutId id="2147483661" r:id="rId8"/>
    <p:sldLayoutId id="2147483662" r:id="rId9"/>
    <p:sldLayoutId id="2147483665" r:id="rId10"/>
    <p:sldLayoutId id="2147483666" r:id="rId11"/>
    <p:sldLayoutId id="2147483667" r:id="rId12"/>
  </p:sldLayoutIdLst>
  <p:transition spd="med"/>
  <p:txStyles>
    <p:title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00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xton.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apps.apple.com/us/app/notability/id36059353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s://home.uvawise.edu/first/syllabus-checklis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hyperlink" Target="https://teacherchallenge.edublogs.org/step-11-set-up-student-blogs/" TargetMode="External"/><Relationship Id="rId3" Type="http://schemas.openxmlformats.org/officeDocument/2006/relationships/hyperlink" Target="https://cft.vanderbilt.edu/guides-sub-pages/syllabus-design/" TargetMode="External"/><Relationship Id="rId7" Type="http://schemas.openxmlformats.org/officeDocument/2006/relationships/hyperlink" Target="https://thevisualcommunicationguy.com/2017/08/14/how-to-turn-your-syllabus-into-an-infographic/" TargetMode="External"/><Relationship Id="rId2" Type="http://schemas.openxmlformats.org/officeDocument/2006/relationships/hyperlink" Target="https://www.chronicle.com/article/how-to-create-a-syllabus/?cid=gen_sign_in" TargetMode="External"/><Relationship Id="rId1" Type="http://schemas.openxmlformats.org/officeDocument/2006/relationships/slideLayout" Target="../slideLayouts/slideLayout3.xml"/><Relationship Id="rId6" Type="http://schemas.openxmlformats.org/officeDocument/2006/relationships/hyperlink" Target="https://www.ideaedu.org/Portals/0/Uploads/Documents/IDEA%20Papers/IDEA%20Papers/PaperIDEA_60.pdf" TargetMode="External"/><Relationship Id="rId11" Type="http://schemas.openxmlformats.org/officeDocument/2006/relationships/hyperlink" Target="https://community.chronicle.com/news/1498-the-absolute-worst-way-to-start-the-semester" TargetMode="External"/><Relationship Id="rId5" Type="http://schemas.openxmlformats.org/officeDocument/2006/relationships/hyperlink" Target="https://www.chronicle.com/article/how-to-turn-your-syllabus-into-an-faq-and-why-you-should/" TargetMode="External"/><Relationship Id="rId10" Type="http://schemas.openxmlformats.org/officeDocument/2006/relationships/hyperlink" Target="http://edublogawards.com/2015/12/18/and-the-2015-winners-are/" TargetMode="External"/><Relationship Id="rId4" Type="http://schemas.openxmlformats.org/officeDocument/2006/relationships/hyperlink" Target="https://community.chronicle.com/news/1864-your-syllabus-doesn-t-have-to-look-like-a-contract" TargetMode="External"/><Relationship Id="rId9" Type="http://schemas.openxmlformats.org/officeDocument/2006/relationships/hyperlink" Target="http://theedublogger.com/files/2010/12/edublogs_introblogging-262ybbo.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 name="Presentation Title"/>
          <p:cNvSpPr txBox="1">
            <a:spLocks noGrp="1"/>
          </p:cNvSpPr>
          <p:nvPr>
            <p:ph type="title"/>
          </p:nvPr>
        </p:nvSpPr>
        <p:spPr>
          <a:xfrm>
            <a:off x="529644" y="1292873"/>
            <a:ext cx="11872360" cy="1309754"/>
          </a:xfrm>
          <a:prstGeom prst="rect">
            <a:avLst/>
          </a:prstGeom>
        </p:spPr>
        <p:txBody>
          <a:bodyPr>
            <a:normAutofit fontScale="90000"/>
          </a:bodyPr>
          <a:lstStyle>
            <a:lvl1pPr>
              <a:defRPr>
                <a:solidFill>
                  <a:srgbClr val="FFFFFF"/>
                </a:solidFill>
              </a:defRPr>
            </a:lvl1pPr>
          </a:lstStyle>
          <a:p>
            <a:pPr algn="ct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New</a:t>
            </a:r>
            <a:r>
              <a:rPr lang="en-US" dirty="0" smtClean="0">
                <a:solidFill>
                  <a:schemeClr val="tx1"/>
                </a:solidFill>
              </a:rPr>
              <a:t> </a:t>
            </a:r>
            <a:r>
              <a:rPr lang="en-US" smtClean="0">
                <a:solidFill>
                  <a:schemeClr val="tx1"/>
                </a:solidFill>
              </a:rPr>
              <a:t>Syllabus </a:t>
            </a:r>
            <a:r>
              <a:rPr lang="en-US" smtClean="0">
                <a:solidFill>
                  <a:schemeClr val="tx1"/>
                </a:solidFill>
              </a:rPr>
              <a:t>Designs</a:t>
            </a:r>
            <a:r>
              <a:rPr lang="en-US" dirty="0" smtClean="0">
                <a:solidFill>
                  <a:schemeClr val="tx1"/>
                </a:solidFill>
              </a:rPr>
              <a:t/>
            </a:r>
            <a:br>
              <a:rPr lang="en-US" dirty="0" smtClean="0">
                <a:solidFill>
                  <a:schemeClr val="tx1"/>
                </a:solidFill>
              </a:rPr>
            </a:br>
            <a:r>
              <a:rPr lang="en-US" dirty="0" smtClean="0">
                <a:solidFill>
                  <a:schemeClr val="tx1"/>
                </a:solidFill>
              </a:rPr>
              <a:t>Spring 2021</a:t>
            </a:r>
            <a:endParaRPr dirty="0">
              <a:solidFill>
                <a:schemeClr val="tx1"/>
              </a:solidFill>
            </a:endParaRPr>
          </a:p>
        </p:txBody>
      </p:sp>
      <p:sp>
        <p:nvSpPr>
          <p:cNvPr id="196" name="Welcome! Please enter on mute with video off and introduce yourself in the chat window."/>
          <p:cNvSpPr txBox="1"/>
          <p:nvPr/>
        </p:nvSpPr>
        <p:spPr>
          <a:xfrm>
            <a:off x="1387439" y="7131188"/>
            <a:ext cx="10503754" cy="4903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800" b="1">
                <a:solidFill>
                  <a:srgbClr val="FFFFFF"/>
                </a:solidFill>
              </a:defRPr>
            </a:lvl1pPr>
          </a:lstStyle>
          <a:p>
            <a:pPr algn="ctr"/>
            <a:r>
              <a:rPr dirty="0">
                <a:solidFill>
                  <a:srgbClr val="FF0000"/>
                </a:solidFill>
              </a:rPr>
              <a:t>Welcome! </a:t>
            </a:r>
            <a:endParaRPr lang="en-US" dirty="0" smtClean="0">
              <a:solidFill>
                <a:srgbClr val="FF0000"/>
              </a:solidFill>
            </a:endParaRPr>
          </a:p>
        </p:txBody>
      </p:sp>
      <p:sp>
        <p:nvSpPr>
          <p:cNvPr id="204" name="Presenter Name…"/>
          <p:cNvSpPr txBox="1"/>
          <p:nvPr/>
        </p:nvSpPr>
        <p:spPr>
          <a:xfrm>
            <a:off x="5008503" y="4222697"/>
            <a:ext cx="8371972" cy="15553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defTabSz="587022">
              <a:lnSpc>
                <a:spcPct val="100000"/>
              </a:lnSpc>
              <a:spcBef>
                <a:spcPts val="0"/>
              </a:spcBef>
              <a:defRPr sz="2600" b="1">
                <a:solidFill>
                  <a:srgbClr val="EAEAEA"/>
                </a:solidFill>
              </a:defRPr>
            </a:pPr>
            <a:r>
              <a:rPr lang="en-US" dirty="0" smtClean="0">
                <a:solidFill>
                  <a:schemeClr val="tx1"/>
                </a:solidFill>
              </a:rPr>
              <a:t>Emily Dotson</a:t>
            </a:r>
            <a:endParaRPr dirty="0">
              <a:solidFill>
                <a:schemeClr val="tx1"/>
              </a:solidFill>
            </a:endParaRPr>
          </a:p>
          <a:p>
            <a:pPr defTabSz="587022">
              <a:lnSpc>
                <a:spcPct val="100000"/>
              </a:lnSpc>
              <a:spcBef>
                <a:spcPts val="0"/>
              </a:spcBef>
              <a:defRPr sz="2600" b="1">
                <a:solidFill>
                  <a:srgbClr val="EAEAEA"/>
                </a:solidFill>
              </a:defRPr>
            </a:pPr>
            <a:r>
              <a:rPr lang="en-US" dirty="0">
                <a:solidFill>
                  <a:schemeClr val="tx1"/>
                </a:solidFill>
              </a:rPr>
              <a:t>Assistant Professor, </a:t>
            </a:r>
            <a:r>
              <a:rPr lang="en-US" dirty="0" smtClean="0">
                <a:solidFill>
                  <a:schemeClr val="tx1"/>
                </a:solidFill>
              </a:rPr>
              <a:t>English</a:t>
            </a:r>
          </a:p>
          <a:p>
            <a:pPr defTabSz="587022">
              <a:lnSpc>
                <a:spcPct val="100000"/>
              </a:lnSpc>
              <a:spcBef>
                <a:spcPts val="0"/>
              </a:spcBef>
              <a:defRPr sz="2600" b="1">
                <a:solidFill>
                  <a:srgbClr val="EAEAEA"/>
                </a:solidFill>
              </a:defRPr>
            </a:pPr>
            <a:r>
              <a:rPr lang="en-US" dirty="0" smtClean="0">
                <a:solidFill>
                  <a:schemeClr val="tx1"/>
                </a:solidFill>
              </a:rPr>
              <a:t>ead2y@uvawise.edu</a:t>
            </a:r>
            <a:endParaRPr dirty="0">
              <a:solidFill>
                <a:schemeClr val="tx1"/>
              </a:solidFill>
            </a:endParaRPr>
          </a:p>
        </p:txBody>
      </p:sp>
      <p:sp>
        <p:nvSpPr>
          <p:cNvPr id="208" name="Email address"/>
          <p:cNvSpPr txBox="1"/>
          <p:nvPr/>
        </p:nvSpPr>
        <p:spPr>
          <a:xfrm>
            <a:off x="2600952" y="6459954"/>
            <a:ext cx="11607802" cy="526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defTabSz="587022">
              <a:lnSpc>
                <a:spcPct val="100000"/>
              </a:lnSpc>
              <a:spcBef>
                <a:spcPts val="0"/>
              </a:spcBef>
              <a:defRPr sz="2400" b="1">
                <a:solidFill>
                  <a:srgbClr val="EAEAEA"/>
                </a:solidFill>
              </a:defRPr>
            </a:lvl1pPr>
          </a:lstStyle>
          <a:p>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199" y="3891047"/>
            <a:ext cx="2427026" cy="3240141"/>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Agenda"/>
          <p:cNvSpPr txBox="1">
            <a:spLocks noGrp="1"/>
          </p:cNvSpPr>
          <p:nvPr>
            <p:ph type="title"/>
          </p:nvPr>
        </p:nvSpPr>
        <p:spPr>
          <a:xfrm>
            <a:off x="128016" y="192100"/>
            <a:ext cx="11069462" cy="1219306"/>
          </a:xfrm>
          <a:prstGeom prst="rect">
            <a:avLst/>
          </a:prstGeom>
        </p:spPr>
        <p:txBody>
          <a:bodyPr>
            <a:normAutofit/>
          </a:bodyPr>
          <a:lstStyle>
            <a:lvl1pPr>
              <a:defRPr sz="6500" spc="-130">
                <a:solidFill>
                  <a:srgbClr val="FFFFFF"/>
                </a:solidFill>
              </a:defRPr>
            </a:lvl1pPr>
          </a:lstStyle>
          <a:p>
            <a:pPr algn="ctr"/>
            <a:r>
              <a:rPr lang="en-US" sz="4000" dirty="0" smtClean="0">
                <a:solidFill>
                  <a:schemeClr val="tx1"/>
                </a:solidFill>
              </a:rPr>
              <a:t>Useful Programs</a:t>
            </a:r>
            <a:endParaRPr sz="4000" dirty="0">
              <a:solidFill>
                <a:schemeClr val="tx1"/>
              </a:solidFill>
            </a:endParaRPr>
          </a:p>
        </p:txBody>
      </p:sp>
      <p:sp>
        <p:nvSpPr>
          <p:cNvPr id="232" name="Thing 1…"/>
          <p:cNvSpPr txBox="1">
            <a:spLocks noGrp="1"/>
          </p:cNvSpPr>
          <p:nvPr>
            <p:ph type="body" sz="quarter" idx="1"/>
          </p:nvPr>
        </p:nvSpPr>
        <p:spPr>
          <a:xfrm>
            <a:off x="551866" y="1655486"/>
            <a:ext cx="11445062" cy="3470288"/>
          </a:xfrm>
          <a:prstGeom prst="rect">
            <a:avLst/>
          </a:prstGeom>
        </p:spPr>
        <p:txBody>
          <a:bodyPr lIns="27093" tIns="27093" rIns="27093" bIns="27093">
            <a:noAutofit/>
          </a:bodyPr>
          <a:lstStyle/>
          <a:p>
            <a:pPr algn="ctr"/>
            <a:r>
              <a:rPr lang="en-US" sz="2800" b="0" dirty="0" smtClean="0">
                <a:solidFill>
                  <a:schemeClr val="tx1"/>
                </a:solidFill>
              </a:rPr>
              <a:t>Infographics with </a:t>
            </a:r>
            <a:r>
              <a:rPr lang="en-US" sz="2800" b="0" dirty="0" err="1" smtClean="0">
                <a:solidFill>
                  <a:schemeClr val="tx1"/>
                </a:solidFill>
              </a:rPr>
              <a:t>Pictochart</a:t>
            </a:r>
            <a:r>
              <a:rPr lang="en-US" sz="2800" b="0" dirty="0" smtClean="0">
                <a:solidFill>
                  <a:schemeClr val="tx1"/>
                </a:solidFill>
              </a:rPr>
              <a:t> https</a:t>
            </a:r>
            <a:r>
              <a:rPr lang="en-US" sz="2800" b="0" dirty="0">
                <a:solidFill>
                  <a:schemeClr val="tx1"/>
                </a:solidFill>
              </a:rPr>
              <a:t>://piktochart.com/</a:t>
            </a:r>
            <a:endParaRPr lang="en-US" sz="2800" b="0" dirty="0" smtClean="0">
              <a:solidFill>
                <a:schemeClr val="tx1"/>
              </a:solidFill>
            </a:endParaRPr>
          </a:p>
          <a:p>
            <a:pPr algn="ctr"/>
            <a:r>
              <a:rPr lang="en-US" sz="2800" b="0" dirty="0" smtClean="0">
                <a:solidFill>
                  <a:schemeClr val="tx1"/>
                </a:solidFill>
              </a:rPr>
              <a:t>Up to 5 Free/$29 monthly for more</a:t>
            </a:r>
          </a:p>
          <a:p>
            <a:pPr algn="ctr"/>
            <a:endParaRPr lang="en-US" sz="2800" b="0" dirty="0" smtClean="0">
              <a:solidFill>
                <a:schemeClr val="tx1"/>
              </a:solidFill>
            </a:endParaRPr>
          </a:p>
          <a:p>
            <a:pPr algn="ctr"/>
            <a:r>
              <a:rPr lang="en-US" sz="2800" b="0" dirty="0" smtClean="0">
                <a:solidFill>
                  <a:schemeClr val="tx1"/>
                </a:solidFill>
              </a:rPr>
              <a:t>Infographics with Publisher (Part of the M.S. Word Suite)</a:t>
            </a:r>
          </a:p>
          <a:p>
            <a:pPr algn="ctr"/>
            <a:endParaRPr lang="en-US" sz="2800" b="0" dirty="0">
              <a:solidFill>
                <a:schemeClr val="tx1"/>
              </a:solidFill>
            </a:endParaRPr>
          </a:p>
          <a:p>
            <a:pPr algn="ctr"/>
            <a:r>
              <a:rPr lang="en-US" sz="2800" b="0" dirty="0" smtClean="0">
                <a:solidFill>
                  <a:schemeClr val="tx1"/>
                </a:solidFill>
              </a:rPr>
              <a:t>Websites with </a:t>
            </a:r>
            <a:r>
              <a:rPr lang="en-US" sz="2800" b="0" dirty="0" err="1" smtClean="0">
                <a:solidFill>
                  <a:schemeClr val="tx1"/>
                </a:solidFill>
              </a:rPr>
              <a:t>Wix</a:t>
            </a:r>
            <a:r>
              <a:rPr lang="en-US" sz="2800" b="0" dirty="0" smtClean="0">
                <a:solidFill>
                  <a:schemeClr val="tx1"/>
                </a:solidFill>
              </a:rPr>
              <a:t> </a:t>
            </a:r>
            <a:r>
              <a:rPr lang="en-US" sz="2800" b="0" dirty="0">
                <a:solidFill>
                  <a:schemeClr val="tx1"/>
                </a:solidFill>
              </a:rPr>
              <a:t>https://www.wix.com/</a:t>
            </a:r>
          </a:p>
          <a:p>
            <a:pPr algn="ctr"/>
            <a:endParaRPr lang="en-US" sz="2800" b="0" dirty="0" smtClean="0">
              <a:solidFill>
                <a:schemeClr val="tx1"/>
              </a:solidFill>
            </a:endParaRPr>
          </a:p>
          <a:p>
            <a:pPr algn="ctr"/>
            <a:r>
              <a:rPr lang="en-US" sz="2800" b="0" dirty="0" smtClean="0">
                <a:solidFill>
                  <a:schemeClr val="tx1"/>
                </a:solidFill>
              </a:rPr>
              <a:t>Blogs with </a:t>
            </a:r>
            <a:r>
              <a:rPr lang="en-US" sz="2800" b="0" dirty="0">
                <a:solidFill>
                  <a:schemeClr val="tx1"/>
                </a:solidFill>
              </a:rPr>
              <a:t>WordPress https://wordpress.com/create-blog/</a:t>
            </a:r>
            <a:endParaRPr lang="en-US" sz="2800" b="0" dirty="0" smtClean="0">
              <a:solidFill>
                <a:schemeClr val="tx1"/>
              </a:solidFill>
            </a:endParaRPr>
          </a:p>
          <a:p>
            <a:pPr algn="ctr"/>
            <a:endParaRPr lang="en-US" sz="2800" b="0" dirty="0" smtClean="0">
              <a:solidFill>
                <a:schemeClr val="tx1"/>
              </a:solidFill>
            </a:endParaRPr>
          </a:p>
          <a:p>
            <a:pPr algn="ctr"/>
            <a:r>
              <a:rPr lang="en-US" sz="2800" b="0" dirty="0" smtClean="0">
                <a:solidFill>
                  <a:schemeClr val="tx1"/>
                </a:solidFill>
              </a:rPr>
              <a:t>Comics with </a:t>
            </a:r>
            <a:r>
              <a:rPr lang="en-US" sz="2800" b="0" dirty="0" err="1" smtClean="0">
                <a:solidFill>
                  <a:schemeClr val="tx1"/>
                </a:solidFill>
              </a:rPr>
              <a:t>Pixton</a:t>
            </a:r>
            <a:r>
              <a:rPr lang="en-US" sz="2800" b="0" dirty="0" smtClean="0">
                <a:solidFill>
                  <a:schemeClr val="tx1"/>
                </a:solidFill>
              </a:rPr>
              <a:t> </a:t>
            </a:r>
            <a:r>
              <a:rPr lang="en-US" sz="2800" b="0" dirty="0" smtClean="0">
                <a:solidFill>
                  <a:schemeClr val="tx1"/>
                </a:solidFill>
                <a:hlinkClick r:id="rId3"/>
              </a:rPr>
              <a:t>https</a:t>
            </a:r>
            <a:r>
              <a:rPr lang="en-US" sz="2800" b="0" dirty="0">
                <a:solidFill>
                  <a:schemeClr val="tx1"/>
                </a:solidFill>
                <a:hlinkClick r:id="rId3"/>
              </a:rPr>
              <a:t>://www.pixton.com</a:t>
            </a:r>
            <a:r>
              <a:rPr lang="en-US" sz="2800" b="0" dirty="0" smtClean="0">
                <a:solidFill>
                  <a:schemeClr val="tx1"/>
                </a:solidFill>
                <a:hlinkClick r:id="rId3"/>
              </a:rPr>
              <a:t>/</a:t>
            </a:r>
            <a:endParaRPr lang="en-US" sz="2800" b="0" dirty="0" smtClean="0">
              <a:solidFill>
                <a:schemeClr val="tx1"/>
              </a:solidFill>
            </a:endParaRPr>
          </a:p>
          <a:p>
            <a:pPr algn="ctr"/>
            <a:endParaRPr lang="en-US" sz="2800" b="0" dirty="0" smtClean="0">
              <a:solidFill>
                <a:schemeClr val="tx1"/>
              </a:solidFill>
            </a:endParaRPr>
          </a:p>
          <a:p>
            <a:pPr algn="ctr"/>
            <a:r>
              <a:rPr lang="en-US" sz="2800" b="0" dirty="0" smtClean="0">
                <a:solidFill>
                  <a:schemeClr val="tx1"/>
                </a:solidFill>
              </a:rPr>
              <a:t>Sketch Note with Notability </a:t>
            </a:r>
            <a:r>
              <a:rPr lang="en-US" sz="2800" b="0" dirty="0">
                <a:solidFill>
                  <a:schemeClr val="tx1"/>
                </a:solidFill>
                <a:hlinkClick r:id="rId4"/>
              </a:rPr>
              <a:t>https://</a:t>
            </a:r>
            <a:r>
              <a:rPr lang="en-US" sz="2800" b="0" dirty="0" smtClean="0">
                <a:solidFill>
                  <a:schemeClr val="tx1"/>
                </a:solidFill>
                <a:hlinkClick r:id="rId4"/>
              </a:rPr>
              <a:t>apps.apple.com/us/app/notability/id360593530</a:t>
            </a:r>
            <a:r>
              <a:rPr lang="en-US" sz="2800" b="0" dirty="0" smtClean="0">
                <a:solidFill>
                  <a:schemeClr val="tx1"/>
                </a:solidFill>
              </a:rPr>
              <a:t> ($8.99 APP)</a:t>
            </a:r>
            <a:endParaRPr lang="en-US" sz="2800" b="0" dirty="0">
              <a:solidFill>
                <a:schemeClr val="tx1"/>
              </a:solidFill>
            </a:endParaRPr>
          </a:p>
          <a:p>
            <a:r>
              <a:rPr lang="en-US" b="0" dirty="0" smtClean="0">
                <a:solidFill>
                  <a:schemeClr val="bg1"/>
                </a:solidFill>
              </a:rPr>
              <a:t> </a:t>
            </a:r>
            <a:endParaRPr lang="en-US" b="0" dirty="0">
              <a:solidFill>
                <a:schemeClr val="bg1"/>
              </a:solidFill>
            </a:endParaRPr>
          </a:p>
        </p:txBody>
      </p:sp>
    </p:spTree>
    <p:extLst>
      <p:ext uri="{BB962C8B-B14F-4D97-AF65-F5344CB8AC3E}">
        <p14:creationId xmlns:p14="http://schemas.microsoft.com/office/powerpoint/2010/main" val="346998025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Pictochart</a:t>
            </a:r>
            <a:endParaRPr lang="en-US" dirty="0"/>
          </a:p>
        </p:txBody>
      </p:sp>
      <p:pic>
        <p:nvPicPr>
          <p:cNvPr id="4" name="Picture 3"/>
          <p:cNvPicPr>
            <a:picLocks noChangeAspect="1"/>
          </p:cNvPicPr>
          <p:nvPr/>
        </p:nvPicPr>
        <p:blipFill>
          <a:blip r:embed="rId2"/>
          <a:stretch>
            <a:fillRect/>
          </a:stretch>
        </p:blipFill>
        <p:spPr>
          <a:xfrm>
            <a:off x="6808724" y="0"/>
            <a:ext cx="5715000" cy="17840325"/>
          </a:xfrm>
          <a:prstGeom prst="rect">
            <a:avLst/>
          </a:prstGeom>
        </p:spPr>
      </p:pic>
    </p:spTree>
    <p:extLst>
      <p:ext uri="{BB962C8B-B14F-4D97-AF65-F5344CB8AC3E}">
        <p14:creationId xmlns:p14="http://schemas.microsoft.com/office/powerpoint/2010/main" val="416850256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42289" y="335394"/>
            <a:ext cx="9358171" cy="9278916"/>
          </a:xfrm>
          <a:prstGeom prst="rect">
            <a:avLst/>
          </a:prstGeom>
        </p:spPr>
      </p:pic>
    </p:spTree>
    <p:extLst>
      <p:ext uri="{BB962C8B-B14F-4D97-AF65-F5344CB8AC3E}">
        <p14:creationId xmlns:p14="http://schemas.microsoft.com/office/powerpoint/2010/main" val="55056047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Sketch Noted Syllabus (Hand Drawn and Scanned)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67" y="2043944"/>
            <a:ext cx="12758598" cy="7173208"/>
          </a:xfrm>
          <a:prstGeom prst="rect">
            <a:avLst/>
          </a:prstGeom>
        </p:spPr>
      </p:pic>
    </p:spTree>
    <p:extLst>
      <p:ext uri="{BB962C8B-B14F-4D97-AF65-F5344CB8AC3E}">
        <p14:creationId xmlns:p14="http://schemas.microsoft.com/office/powerpoint/2010/main" val="246438805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idx="13"/>
          </p:nvPr>
        </p:nvPicPr>
        <p:blipFill>
          <a:blip r:embed="rId2"/>
          <a:srcRect t="19062" b="19062"/>
          <a:stretch>
            <a:fillRect/>
          </a:stretch>
        </p:blipFill>
        <p:spPr>
          <a:xfrm>
            <a:off x="282448" y="1536192"/>
            <a:ext cx="12332335" cy="8933180"/>
          </a:xfrm>
          <a:prstGeom prst="rect">
            <a:avLst/>
          </a:prstGeom>
        </p:spPr>
      </p:pic>
      <p:sp>
        <p:nvSpPr>
          <p:cNvPr id="3" name="TextBox 2"/>
          <p:cNvSpPr txBox="1"/>
          <p:nvPr/>
        </p:nvSpPr>
        <p:spPr>
          <a:xfrm>
            <a:off x="282448" y="-207749"/>
            <a:ext cx="12537440" cy="13439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smtClean="0"/>
              <a:t>Graphic Novel/Comic Style: (https</a:t>
            </a:r>
            <a:r>
              <a:rPr lang="en-US" dirty="0"/>
              <a:t>://</a:t>
            </a:r>
            <a:r>
              <a:rPr lang="en-US" dirty="0" smtClean="0"/>
              <a:t>community.chronicle.com/news/1864-your-syllabus-doesn-t-have-to-look-like-a-contract)</a:t>
            </a: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316886666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Blogs: You Post -&gt; They Respond</a:t>
            </a:r>
            <a:br>
              <a:rPr lang="en-US" dirty="0" smtClean="0"/>
            </a:br>
            <a:r>
              <a:rPr lang="en-US" dirty="0" smtClean="0"/>
              <a:t/>
            </a:r>
            <a:br>
              <a:rPr lang="en-US" dirty="0" smtClean="0"/>
            </a:b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78" y="1328250"/>
            <a:ext cx="11759662" cy="7631409"/>
          </a:xfrm>
          <a:prstGeom prst="rect">
            <a:avLst/>
          </a:prstGeom>
        </p:spPr>
      </p:pic>
      <p:sp>
        <p:nvSpPr>
          <p:cNvPr id="7" name="TextBox 6"/>
          <p:cNvSpPr txBox="1"/>
          <p:nvPr/>
        </p:nvSpPr>
        <p:spPr>
          <a:xfrm>
            <a:off x="914400" y="8743779"/>
            <a:ext cx="6986016" cy="928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https://edutech4teachers.edublogs.org/</a:t>
            </a: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3607384283"/>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37" y="129370"/>
            <a:ext cx="11607800" cy="1016001"/>
          </a:xfrm>
        </p:spPr>
        <p:txBody>
          <a:bodyPr>
            <a:normAutofit/>
          </a:bodyPr>
          <a:lstStyle/>
          <a:p>
            <a:r>
              <a:rPr lang="en-US" sz="3600" dirty="0" err="1" smtClean="0"/>
              <a:t>Wix</a:t>
            </a:r>
            <a:r>
              <a:rPr lang="en-US" sz="3600" dirty="0" smtClean="0"/>
              <a:t> Web Site</a:t>
            </a:r>
            <a:endParaRPr lang="en-US" sz="3600" dirty="0"/>
          </a:p>
        </p:txBody>
      </p:sp>
      <p:sp>
        <p:nvSpPr>
          <p:cNvPr id="3" name="Text Placeholder 2"/>
          <p:cNvSpPr>
            <a:spLocks noGrp="1"/>
          </p:cNvSpPr>
          <p:nvPr>
            <p:ph type="body" sz="quarter" idx="13"/>
          </p:nvPr>
        </p:nvSpPr>
        <p:spPr>
          <a:xfrm>
            <a:off x="186436" y="8892764"/>
            <a:ext cx="11607801" cy="671803"/>
          </a:xfrm>
        </p:spPr>
        <p:txBody>
          <a:bodyPr/>
          <a:lstStyle/>
          <a:p>
            <a:pPr marL="0" indent="0">
              <a:buNone/>
            </a:pPr>
            <a:r>
              <a:rPr lang="en-US" dirty="0"/>
              <a:t>https://ead2y4.wixsite.com/english3000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664" y="129370"/>
            <a:ext cx="8633968" cy="8505963"/>
          </a:xfrm>
          <a:prstGeom prst="rect">
            <a:avLst/>
          </a:prstGeom>
        </p:spPr>
      </p:pic>
    </p:spTree>
    <p:extLst>
      <p:ext uri="{BB962C8B-B14F-4D97-AF65-F5344CB8AC3E}">
        <p14:creationId xmlns:p14="http://schemas.microsoft.com/office/powerpoint/2010/main" val="338555507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 Matters</a:t>
            </a:r>
            <a:endParaRPr lang="en-US" dirty="0"/>
          </a:p>
        </p:txBody>
      </p:sp>
      <p:sp>
        <p:nvSpPr>
          <p:cNvPr id="3" name="Text Placeholder 2"/>
          <p:cNvSpPr>
            <a:spLocks noGrp="1"/>
          </p:cNvSpPr>
          <p:nvPr>
            <p:ph type="body" sz="quarter" idx="13"/>
          </p:nvPr>
        </p:nvSpPr>
        <p:spPr/>
        <p:txBody>
          <a:bodyPr/>
          <a:lstStyle/>
          <a:p>
            <a:pPr marL="0" indent="0">
              <a:buNone/>
            </a:pPr>
            <a:r>
              <a:rPr lang="en-US" dirty="0" smtClean="0"/>
              <a:t>Pick and Choose Carefully (Ideally no more than 2 pages)</a:t>
            </a:r>
            <a:endParaRPr lang="en-US" dirty="0"/>
          </a:p>
        </p:txBody>
      </p:sp>
      <p:sp>
        <p:nvSpPr>
          <p:cNvPr id="4" name="Rectangle 3"/>
          <p:cNvSpPr/>
          <p:nvPr/>
        </p:nvSpPr>
        <p:spPr>
          <a:xfrm>
            <a:off x="402336" y="3381519"/>
            <a:ext cx="12399264" cy="4637167"/>
          </a:xfrm>
          <a:prstGeom prst="rect">
            <a:avLst/>
          </a:prstGeom>
        </p:spPr>
        <p:txBody>
          <a:bodyPr wrap="square">
            <a:spAutoFit/>
          </a:bodyPr>
          <a:lstStyle/>
          <a:p>
            <a:pPr algn="ctr"/>
            <a:r>
              <a:rPr lang="en-US" dirty="0" smtClean="0"/>
              <a:t>Goal of the Class is important.</a:t>
            </a:r>
          </a:p>
          <a:p>
            <a:pPr algn="ctr"/>
            <a:r>
              <a:rPr lang="en-US" dirty="0" smtClean="0"/>
              <a:t>What is due, when, and where is important.</a:t>
            </a:r>
          </a:p>
          <a:p>
            <a:pPr algn="ctr"/>
            <a:r>
              <a:rPr lang="en-US" dirty="0" smtClean="0"/>
              <a:t>Some policies are critical (anything that will fail a student).</a:t>
            </a:r>
          </a:p>
          <a:p>
            <a:pPr algn="ctr"/>
            <a:r>
              <a:rPr lang="en-US" dirty="0" smtClean="0">
                <a:solidFill>
                  <a:srgbClr val="0070C0"/>
                </a:solidFill>
              </a:rPr>
              <a:t>BUT</a:t>
            </a:r>
            <a:r>
              <a:rPr lang="en-US" dirty="0" smtClean="0"/>
              <a:t>, …</a:t>
            </a:r>
          </a:p>
          <a:p>
            <a:pPr algn="ctr"/>
            <a:r>
              <a:rPr lang="en-US" dirty="0" smtClean="0">
                <a:solidFill>
                  <a:srgbClr val="0070C0"/>
                </a:solidFill>
              </a:rPr>
              <a:t>Why </a:t>
            </a:r>
            <a:r>
              <a:rPr lang="en-US" dirty="0">
                <a:solidFill>
                  <a:srgbClr val="0070C0"/>
                </a:solidFill>
              </a:rPr>
              <a:t>explain the details of the Lit Review they write </a:t>
            </a:r>
            <a:r>
              <a:rPr lang="en-US" dirty="0" smtClean="0">
                <a:solidFill>
                  <a:srgbClr val="0070C0"/>
                </a:solidFill>
              </a:rPr>
              <a:t>in </a:t>
            </a:r>
            <a:r>
              <a:rPr lang="en-US" dirty="0">
                <a:solidFill>
                  <a:srgbClr val="0070C0"/>
                </a:solidFill>
              </a:rPr>
              <a:t>May in January?</a:t>
            </a:r>
          </a:p>
          <a:p>
            <a:pPr algn="ctr"/>
            <a:r>
              <a:rPr lang="en-US" dirty="0">
                <a:solidFill>
                  <a:srgbClr val="0070C0"/>
                </a:solidFill>
              </a:rPr>
              <a:t>Why not talk about </a:t>
            </a:r>
            <a:r>
              <a:rPr lang="en-US" dirty="0" smtClean="0">
                <a:solidFill>
                  <a:srgbClr val="0070C0"/>
                </a:solidFill>
              </a:rPr>
              <a:t>midterm exams at </a:t>
            </a:r>
            <a:r>
              <a:rPr lang="en-US" dirty="0">
                <a:solidFill>
                  <a:srgbClr val="0070C0"/>
                </a:solidFill>
              </a:rPr>
              <a:t>midterm? </a:t>
            </a:r>
          </a:p>
        </p:txBody>
      </p:sp>
    </p:spTree>
    <p:extLst>
      <p:ext uri="{BB962C8B-B14F-4D97-AF65-F5344CB8AC3E}">
        <p14:creationId xmlns:p14="http://schemas.microsoft.com/office/powerpoint/2010/main" val="36215144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440266"/>
            <a:ext cx="11607800" cy="1242230"/>
          </a:xfrm>
        </p:spPr>
        <p:txBody>
          <a:bodyPr>
            <a:normAutofit fontScale="90000"/>
          </a:bodyPr>
          <a:lstStyle/>
          <a:p>
            <a:r>
              <a:rPr lang="en-US" dirty="0" smtClean="0">
                <a:solidFill>
                  <a:schemeClr val="tx1"/>
                </a:solidFill>
              </a:rPr>
              <a:t>Start by Imagining Leaner Centered FAQ: </a:t>
            </a:r>
            <a:br>
              <a:rPr lang="en-US" dirty="0" smtClean="0">
                <a:solidFill>
                  <a:schemeClr val="tx1"/>
                </a:solidFill>
              </a:rPr>
            </a:br>
            <a:endParaRPr lang="en-US" dirty="0"/>
          </a:p>
        </p:txBody>
      </p:sp>
      <p:sp>
        <p:nvSpPr>
          <p:cNvPr id="4" name="Rectangle 3"/>
          <p:cNvSpPr/>
          <p:nvPr/>
        </p:nvSpPr>
        <p:spPr>
          <a:xfrm>
            <a:off x="698500" y="1975104"/>
            <a:ext cx="11607800" cy="7253268"/>
          </a:xfrm>
          <a:prstGeom prst="rect">
            <a:avLst/>
          </a:prstGeom>
        </p:spPr>
        <p:txBody>
          <a:bodyPr wrap="square">
            <a:spAutoFit/>
          </a:bodyPr>
          <a:lstStyle/>
          <a:p>
            <a:r>
              <a:rPr lang="en-US" sz="3200" dirty="0" smtClean="0"/>
              <a:t>Where is our class held/work submitted and when?</a:t>
            </a:r>
          </a:p>
          <a:p>
            <a:r>
              <a:rPr lang="en-US" sz="3200" dirty="0" smtClean="0"/>
              <a:t>What do I call you?</a:t>
            </a:r>
          </a:p>
          <a:p>
            <a:r>
              <a:rPr lang="en-US" sz="3200" dirty="0" smtClean="0"/>
              <a:t>Is there an attendance/zoom policy and if so what is it?</a:t>
            </a:r>
            <a:endParaRPr lang="en-US" sz="3200" dirty="0"/>
          </a:p>
          <a:p>
            <a:r>
              <a:rPr lang="en-US" sz="3200" dirty="0"/>
              <a:t>Who </a:t>
            </a:r>
            <a:r>
              <a:rPr lang="en-US" sz="3200" dirty="0" smtClean="0"/>
              <a:t>are you and how do I contact you?</a:t>
            </a:r>
            <a:endParaRPr lang="en-US" sz="3200" dirty="0"/>
          </a:p>
          <a:p>
            <a:r>
              <a:rPr lang="en-US" sz="3200" dirty="0" smtClean="0"/>
              <a:t>What is our semester schedule and 1</a:t>
            </a:r>
            <a:r>
              <a:rPr lang="en-US" sz="3200" baseline="30000" dirty="0" smtClean="0"/>
              <a:t>st</a:t>
            </a:r>
            <a:r>
              <a:rPr lang="en-US" sz="3200" dirty="0" smtClean="0"/>
              <a:t> Assignment?</a:t>
            </a:r>
            <a:endParaRPr lang="en-US" sz="3200" dirty="0"/>
          </a:p>
          <a:p>
            <a:r>
              <a:rPr lang="en-US" dirty="0" smtClean="0"/>
              <a:t>How much do books/materials cost and where can I get them?</a:t>
            </a:r>
            <a:endParaRPr lang="en-US" dirty="0"/>
          </a:p>
          <a:p>
            <a:r>
              <a:rPr lang="en-US" dirty="0" smtClean="0"/>
              <a:t>How much work should I expect daily/weekly?</a:t>
            </a:r>
            <a:endParaRPr lang="en-US" dirty="0"/>
          </a:p>
          <a:p>
            <a:r>
              <a:rPr lang="en-US" dirty="0" smtClean="0"/>
              <a:t>How difficult will this course be/what specifically will be hard?</a:t>
            </a:r>
            <a:endParaRPr lang="en-US" dirty="0"/>
          </a:p>
          <a:p>
            <a:r>
              <a:rPr lang="en-US" dirty="0" smtClean="0"/>
              <a:t>How flexible is the teacher/do they allow late work or extensions?</a:t>
            </a:r>
            <a:endParaRPr lang="en-US" dirty="0"/>
          </a:p>
        </p:txBody>
      </p:sp>
    </p:spTree>
    <p:extLst>
      <p:ext uri="{BB962C8B-B14F-4D97-AF65-F5344CB8AC3E}">
        <p14:creationId xmlns:p14="http://schemas.microsoft.com/office/powerpoint/2010/main" val="185960252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436" y="147658"/>
            <a:ext cx="11607800" cy="1016001"/>
          </a:xfrm>
        </p:spPr>
        <p:txBody>
          <a:bodyPr/>
          <a:lstStyle/>
          <a:p>
            <a:r>
              <a:rPr lang="en-US" dirty="0" smtClean="0"/>
              <a:t>Appendix the Rules</a:t>
            </a:r>
            <a:endParaRPr lang="en-US" dirty="0"/>
          </a:p>
        </p:txBody>
      </p:sp>
      <p:sp>
        <p:nvSpPr>
          <p:cNvPr id="4" name="TextBox 3"/>
          <p:cNvSpPr txBox="1"/>
          <p:nvPr/>
        </p:nvSpPr>
        <p:spPr>
          <a:xfrm>
            <a:off x="549338" y="780964"/>
            <a:ext cx="12344400" cy="10428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sz="2000" dirty="0" smtClean="0">
                <a:solidFill>
                  <a:schemeClr val="tx1"/>
                </a:solidFill>
              </a:rPr>
              <a:t>Additional </a:t>
            </a:r>
            <a:r>
              <a:rPr lang="en-US" sz="2000" dirty="0">
                <a:solidFill>
                  <a:schemeClr val="tx1"/>
                </a:solidFill>
              </a:rPr>
              <a:t>College policies you are expected to know and follow are </a:t>
            </a:r>
            <a:r>
              <a:rPr lang="en-US" sz="2000" dirty="0" smtClean="0">
                <a:solidFill>
                  <a:schemeClr val="tx1"/>
                </a:solidFill>
              </a:rPr>
              <a:t>detailed </a:t>
            </a:r>
            <a:r>
              <a:rPr lang="en-US" sz="2000" dirty="0">
                <a:solidFill>
                  <a:schemeClr val="tx1"/>
                </a:solidFill>
              </a:rPr>
              <a:t>on the course Moodle </a:t>
            </a:r>
            <a:r>
              <a:rPr lang="en-US" sz="2000" dirty="0" smtClean="0">
                <a:solidFill>
                  <a:schemeClr val="tx1"/>
                </a:solidFill>
              </a:rPr>
              <a:t>shell under Mandatory Policies. </a:t>
            </a:r>
            <a:r>
              <a:rPr lang="en-US" sz="2000" dirty="0">
                <a:solidFill>
                  <a:schemeClr val="tx1"/>
                </a:solidFill>
              </a:rPr>
              <a:t>Please review </a:t>
            </a:r>
            <a:r>
              <a:rPr lang="en-US" sz="2000" dirty="0" smtClean="0">
                <a:solidFill>
                  <a:schemeClr val="tx1"/>
                </a:solidFill>
              </a:rPr>
              <a:t>them and let me know if you have any questions. If you stay in this class, I will assume you have read and understood these policies.</a:t>
            </a:r>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endParaRPr lang="en-US" sz="2800" dirty="0" smtClean="0"/>
          </a:p>
          <a:p>
            <a:pPr algn="ctr"/>
            <a:endParaRPr lang="en-US" sz="2800" dirty="0"/>
          </a:p>
          <a:p>
            <a:pPr algn="ctr"/>
            <a:endParaRPr lang="en-US" sz="2800" dirty="0" smtClean="0"/>
          </a:p>
          <a:p>
            <a:pPr algn="ctr"/>
            <a:r>
              <a:rPr lang="en-US" sz="2800" dirty="0" smtClean="0"/>
              <a:t>Hard </a:t>
            </a:r>
            <a:r>
              <a:rPr lang="en-US" sz="2800" dirty="0"/>
              <a:t>cases make bad law …and lead to </a:t>
            </a:r>
            <a:r>
              <a:rPr lang="en-US" sz="2800" dirty="0" smtClean="0"/>
              <a:t>the </a:t>
            </a:r>
            <a:r>
              <a:rPr lang="en-US" sz="2800" dirty="0"/>
              <a:t>twenty page </a:t>
            </a:r>
            <a:r>
              <a:rPr lang="en-US" sz="2800" dirty="0" smtClean="0"/>
              <a:t>manifesto </a:t>
            </a:r>
            <a:r>
              <a:rPr lang="en-US" sz="2800" dirty="0"/>
              <a:t>syllabus. </a:t>
            </a:r>
          </a:p>
          <a:p>
            <a:pPr algn="ctr"/>
            <a:endParaRPr lang="en-US" dirty="0">
              <a:solidFill>
                <a:schemeClr val="tx1"/>
              </a:solidFill>
            </a:endParaRPr>
          </a:p>
          <a:p>
            <a:pPr marL="0" marR="0" indent="0" algn="l" defTabSz="1733930" rtl="0" fontAlgn="auto" latinLnBrk="0" hangingPunct="0">
              <a:lnSpc>
                <a:spcPct val="90000"/>
              </a:lnSpc>
              <a:spcBef>
                <a:spcPts val="320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p:txBody>
      </p:sp>
      <p:pic>
        <p:nvPicPr>
          <p:cNvPr id="3" name="Picture 2"/>
          <p:cNvPicPr>
            <a:picLocks noChangeAspect="1"/>
          </p:cNvPicPr>
          <p:nvPr/>
        </p:nvPicPr>
        <p:blipFill>
          <a:blip r:embed="rId2"/>
          <a:stretch>
            <a:fillRect/>
          </a:stretch>
        </p:blipFill>
        <p:spPr>
          <a:xfrm>
            <a:off x="679957" y="2433742"/>
            <a:ext cx="4010183" cy="2522306"/>
          </a:xfrm>
          <a:prstGeom prst="rect">
            <a:avLst/>
          </a:prstGeom>
        </p:spPr>
      </p:pic>
      <p:pic>
        <p:nvPicPr>
          <p:cNvPr id="5" name="Picture 4"/>
          <p:cNvPicPr>
            <a:picLocks noChangeAspect="1"/>
          </p:cNvPicPr>
          <p:nvPr/>
        </p:nvPicPr>
        <p:blipFill>
          <a:blip r:embed="rId3"/>
          <a:stretch>
            <a:fillRect/>
          </a:stretch>
        </p:blipFill>
        <p:spPr>
          <a:xfrm>
            <a:off x="3074255" y="4927282"/>
            <a:ext cx="3493008" cy="3493008"/>
          </a:xfrm>
          <a:prstGeom prst="rect">
            <a:avLst/>
          </a:prstGeom>
        </p:spPr>
      </p:pic>
      <p:pic>
        <p:nvPicPr>
          <p:cNvPr id="10" name="Picture 9"/>
          <p:cNvPicPr>
            <a:picLocks noChangeAspect="1"/>
          </p:cNvPicPr>
          <p:nvPr/>
        </p:nvPicPr>
        <p:blipFill>
          <a:blip r:embed="rId4"/>
          <a:stretch>
            <a:fillRect/>
          </a:stretch>
        </p:blipFill>
        <p:spPr>
          <a:xfrm>
            <a:off x="7043105" y="3238309"/>
            <a:ext cx="4586539" cy="3435477"/>
          </a:xfrm>
          <a:prstGeom prst="rect">
            <a:avLst/>
          </a:prstGeom>
        </p:spPr>
      </p:pic>
    </p:spTree>
    <p:extLst>
      <p:ext uri="{BB962C8B-B14F-4D97-AF65-F5344CB8AC3E}">
        <p14:creationId xmlns:p14="http://schemas.microsoft.com/office/powerpoint/2010/main" val="313609541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Agenda"/>
          <p:cNvSpPr txBox="1">
            <a:spLocks noGrp="1"/>
          </p:cNvSpPr>
          <p:nvPr>
            <p:ph type="title"/>
          </p:nvPr>
        </p:nvSpPr>
        <p:spPr>
          <a:xfrm>
            <a:off x="664718" y="1110121"/>
            <a:ext cx="11069462" cy="2080162"/>
          </a:xfrm>
          <a:prstGeom prst="rect">
            <a:avLst/>
          </a:prstGeom>
        </p:spPr>
        <p:txBody>
          <a:bodyPr>
            <a:normAutofit fontScale="90000"/>
          </a:bodyPr>
          <a:lstStyle>
            <a:lvl1pPr>
              <a:defRPr sz="6500" spc="-130">
                <a:solidFill>
                  <a:srgbClr val="FFFFFF"/>
                </a:solidFill>
              </a:defRPr>
            </a:lvl1pPr>
          </a:lstStyle>
          <a:p>
            <a:pPr algn="ctr"/>
            <a:r>
              <a:rPr lang="en-US" dirty="0" smtClean="0">
                <a:solidFill>
                  <a:schemeClr val="tx1"/>
                </a:solidFill>
              </a:rPr>
              <a:t>College Wide </a:t>
            </a:r>
            <a:br>
              <a:rPr lang="en-US" dirty="0" smtClean="0">
                <a:solidFill>
                  <a:schemeClr val="tx1"/>
                </a:solidFill>
              </a:rPr>
            </a:br>
            <a:r>
              <a:rPr lang="en-US" dirty="0" smtClean="0">
                <a:solidFill>
                  <a:schemeClr val="tx1"/>
                </a:solidFill>
              </a:rPr>
              <a:t>Syllabus Requirements </a:t>
            </a:r>
            <a:br>
              <a:rPr lang="en-US" dirty="0" smtClean="0">
                <a:solidFill>
                  <a:schemeClr val="tx1"/>
                </a:solidFill>
              </a:rPr>
            </a:br>
            <a:r>
              <a:rPr lang="en-US" dirty="0" smtClean="0">
                <a:solidFill>
                  <a:schemeClr val="tx1"/>
                </a:solidFill>
              </a:rPr>
              <a:t>and a Template </a:t>
            </a:r>
            <a:br>
              <a:rPr lang="en-US" dirty="0" smtClean="0">
                <a:solidFill>
                  <a:schemeClr val="tx1"/>
                </a:solidFill>
              </a:rPr>
            </a:br>
            <a:r>
              <a:rPr lang="en-US" dirty="0" smtClean="0">
                <a:solidFill>
                  <a:schemeClr val="tx1"/>
                </a:solidFill>
              </a:rPr>
              <a:t>are available online</a:t>
            </a:r>
            <a:endParaRPr dirty="0">
              <a:solidFill>
                <a:schemeClr val="tx1"/>
              </a:solidFill>
            </a:endParaRPr>
          </a:p>
        </p:txBody>
      </p:sp>
      <p:sp>
        <p:nvSpPr>
          <p:cNvPr id="2" name="Text Placeholder 1"/>
          <p:cNvSpPr>
            <a:spLocks noGrp="1"/>
          </p:cNvSpPr>
          <p:nvPr>
            <p:ph type="body" sz="quarter" idx="1"/>
          </p:nvPr>
        </p:nvSpPr>
        <p:spPr>
          <a:xfrm>
            <a:off x="664718" y="3600336"/>
            <a:ext cx="12028424" cy="5598528"/>
          </a:xfrm>
        </p:spPr>
        <p:txBody>
          <a:bodyPr>
            <a:normAutofit lnSpcReduction="10000"/>
          </a:bodyPr>
          <a:lstStyle/>
          <a:p>
            <a:r>
              <a:rPr lang="en-US" dirty="0">
                <a:hlinkClick r:id="rId3"/>
              </a:rPr>
              <a:t>https://</a:t>
            </a:r>
            <a:r>
              <a:rPr lang="en-US" dirty="0" smtClean="0">
                <a:hlinkClick r:id="rId3"/>
              </a:rPr>
              <a:t>home.uvawise.edu/first/syllabus-checklist</a:t>
            </a:r>
            <a:r>
              <a:rPr lang="en-US" dirty="0" smtClean="0"/>
              <a:t>*</a:t>
            </a:r>
          </a:p>
          <a:p>
            <a:endParaRPr lang="en-US" dirty="0"/>
          </a:p>
          <a:p>
            <a:r>
              <a:rPr lang="en-US" dirty="0" smtClean="0"/>
              <a:t>*Fall 2020 with Online Suggestions</a:t>
            </a:r>
          </a:p>
          <a:p>
            <a:endParaRPr lang="en-US" dirty="0"/>
          </a:p>
          <a:p>
            <a:pPr algn="ctr"/>
            <a:r>
              <a:rPr lang="en-US" dirty="0" smtClean="0"/>
              <a:t>However, </a:t>
            </a:r>
          </a:p>
          <a:p>
            <a:pPr algn="ctr"/>
            <a:r>
              <a:rPr lang="en-US" dirty="0" smtClean="0"/>
              <a:t>this workshop </a:t>
            </a:r>
          </a:p>
          <a:p>
            <a:pPr algn="ctr"/>
            <a:r>
              <a:rPr lang="en-US" dirty="0" smtClean="0"/>
              <a:t>is about </a:t>
            </a:r>
            <a:r>
              <a:rPr lang="en-US" dirty="0" smtClean="0">
                <a:solidFill>
                  <a:srgbClr val="00B0F0"/>
                </a:solidFill>
              </a:rPr>
              <a:t>going beyond the basics</a:t>
            </a:r>
            <a:r>
              <a:rPr lang="en-US" dirty="0" smtClean="0"/>
              <a:t> </a:t>
            </a:r>
          </a:p>
          <a:p>
            <a:pPr algn="ctr"/>
            <a:r>
              <a:rPr lang="en-US" dirty="0" smtClean="0"/>
              <a:t>and </a:t>
            </a:r>
          </a:p>
          <a:p>
            <a:pPr algn="ctr"/>
            <a:r>
              <a:rPr lang="en-US" dirty="0" smtClean="0">
                <a:solidFill>
                  <a:srgbClr val="00B0F0"/>
                </a:solidFill>
              </a:rPr>
              <a:t>rethinking both the writing and design </a:t>
            </a:r>
          </a:p>
          <a:p>
            <a:pPr algn="ctr"/>
            <a:r>
              <a:rPr lang="en-US" dirty="0" smtClean="0"/>
              <a:t>of a standard syllabus. </a:t>
            </a:r>
          </a:p>
          <a:p>
            <a:endParaRPr lang="en-US" dirty="0"/>
          </a:p>
        </p:txBody>
      </p:sp>
    </p:spTree>
    <p:extLst>
      <p:ext uri="{BB962C8B-B14F-4D97-AF65-F5344CB8AC3E}">
        <p14:creationId xmlns:p14="http://schemas.microsoft.com/office/powerpoint/2010/main" val="47911845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Infographic Classroom Policies</a:t>
            </a:r>
            <a:endParaRPr lang="en-US" dirty="0"/>
          </a:p>
        </p:txBody>
      </p:sp>
      <p:pic>
        <p:nvPicPr>
          <p:cNvPr id="6" name="Picture 5"/>
          <p:cNvPicPr>
            <a:picLocks noChangeAspect="1"/>
          </p:cNvPicPr>
          <p:nvPr/>
        </p:nvPicPr>
        <p:blipFill>
          <a:blip r:embed="rId2"/>
          <a:stretch>
            <a:fillRect/>
          </a:stretch>
        </p:blipFill>
        <p:spPr>
          <a:xfrm>
            <a:off x="549275" y="1798320"/>
            <a:ext cx="11906250" cy="6705600"/>
          </a:xfrm>
          <a:prstGeom prst="rect">
            <a:avLst/>
          </a:prstGeom>
        </p:spPr>
      </p:pic>
      <p:sp>
        <p:nvSpPr>
          <p:cNvPr id="7" name="TextBox 6"/>
          <p:cNvSpPr txBox="1"/>
          <p:nvPr/>
        </p:nvSpPr>
        <p:spPr>
          <a:xfrm>
            <a:off x="1170432" y="8691963"/>
            <a:ext cx="8723376" cy="928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dirty="0"/>
              <a:t>https://in.pinterest.com/pin/320248223493986343/</a:t>
            </a: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250039417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Resources In Week 2</a:t>
            </a:r>
            <a:endParaRPr lang="en-US" dirty="0"/>
          </a:p>
        </p:txBody>
      </p:sp>
      <p:sp>
        <p:nvSpPr>
          <p:cNvPr id="3" name="Text Placeholder 2"/>
          <p:cNvSpPr>
            <a:spLocks noGrp="1"/>
          </p:cNvSpPr>
          <p:nvPr>
            <p:ph type="body" sz="quarter" idx="13"/>
          </p:nvPr>
        </p:nvSpPr>
        <p:spPr/>
        <p:txBody>
          <a:bodyPr>
            <a:noAutofit/>
          </a:bodyPr>
          <a:lstStyle/>
          <a:p>
            <a:pPr marL="0" indent="0" algn="ctr">
              <a:buNone/>
            </a:pPr>
            <a:r>
              <a:rPr lang="en-US" sz="3200" dirty="0" smtClean="0"/>
              <a:t>Almost no one needs the Writing Center in Week One.</a:t>
            </a:r>
          </a:p>
        </p:txBody>
      </p:sp>
      <p:pic>
        <p:nvPicPr>
          <p:cNvPr id="5" name="Picture 4"/>
          <p:cNvPicPr>
            <a:picLocks noChangeAspect="1"/>
          </p:cNvPicPr>
          <p:nvPr/>
        </p:nvPicPr>
        <p:blipFill>
          <a:blip r:embed="rId2"/>
          <a:stretch>
            <a:fillRect/>
          </a:stretch>
        </p:blipFill>
        <p:spPr>
          <a:xfrm>
            <a:off x="1265345" y="2906648"/>
            <a:ext cx="10912939" cy="4871848"/>
          </a:xfrm>
          <a:prstGeom prst="rect">
            <a:avLst/>
          </a:prstGeom>
        </p:spPr>
      </p:pic>
    </p:spTree>
    <p:extLst>
      <p:ext uri="{BB962C8B-B14F-4D97-AF65-F5344CB8AC3E}">
        <p14:creationId xmlns:p14="http://schemas.microsoft.com/office/powerpoint/2010/main" val="238407963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and Clear</a:t>
            </a:r>
            <a:endParaRPr lang="en-US" dirty="0"/>
          </a:p>
        </p:txBody>
      </p:sp>
      <p:pic>
        <p:nvPicPr>
          <p:cNvPr id="6" name="Picture 5"/>
          <p:cNvPicPr>
            <a:picLocks noChangeAspect="1"/>
          </p:cNvPicPr>
          <p:nvPr/>
        </p:nvPicPr>
        <p:blipFill>
          <a:blip r:embed="rId2"/>
          <a:stretch>
            <a:fillRect/>
          </a:stretch>
        </p:blipFill>
        <p:spPr>
          <a:xfrm>
            <a:off x="1569402" y="4820602"/>
            <a:ext cx="9865996" cy="4932998"/>
          </a:xfrm>
          <a:prstGeom prst="rect">
            <a:avLst/>
          </a:prstGeom>
        </p:spPr>
      </p:pic>
      <p:sp>
        <p:nvSpPr>
          <p:cNvPr id="7" name="Text Placeholder 6"/>
          <p:cNvSpPr>
            <a:spLocks noGrp="1"/>
          </p:cNvSpPr>
          <p:nvPr>
            <p:ph type="body" sz="quarter" idx="13"/>
          </p:nvPr>
        </p:nvSpPr>
        <p:spPr>
          <a:xfrm>
            <a:off x="698500" y="1412977"/>
            <a:ext cx="11607801" cy="3067583"/>
          </a:xfrm>
        </p:spPr>
        <p:txBody>
          <a:bodyPr>
            <a:normAutofit/>
          </a:bodyPr>
          <a:lstStyle/>
          <a:p>
            <a:pPr marL="0" indent="0">
              <a:buNone/>
            </a:pPr>
            <a:r>
              <a:rPr lang="en-US" dirty="0" smtClean="0"/>
              <a:t>Headings ( Think FAQ) </a:t>
            </a:r>
          </a:p>
          <a:p>
            <a:pPr marL="0" indent="0">
              <a:buNone/>
            </a:pPr>
            <a:r>
              <a:rPr lang="en-US" dirty="0" smtClean="0"/>
              <a:t>Readable Text: Minimum of 12pt Times Roman (Sans Serif) Font</a:t>
            </a:r>
            <a:endParaRPr lang="en-US" dirty="0"/>
          </a:p>
          <a:p>
            <a:pPr marL="0" indent="0">
              <a:buNone/>
            </a:pPr>
            <a:r>
              <a:rPr lang="en-US" dirty="0" smtClean="0"/>
              <a:t>Good Use of White Space/Visual Break Up of Info</a:t>
            </a:r>
          </a:p>
          <a:p>
            <a:pPr marL="0" indent="0">
              <a:buNone/>
            </a:pPr>
            <a:r>
              <a:rPr lang="en-US" dirty="0" smtClean="0"/>
              <a:t>Emphasis Noted with Occasional Bold and/or Color Changes</a:t>
            </a:r>
            <a:endParaRPr lang="en-US" dirty="0"/>
          </a:p>
        </p:txBody>
      </p:sp>
    </p:spTree>
    <p:extLst>
      <p:ext uri="{BB962C8B-B14F-4D97-AF65-F5344CB8AC3E}">
        <p14:creationId xmlns:p14="http://schemas.microsoft.com/office/powerpoint/2010/main" val="21453699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a:xfrm>
            <a:off x="-851408" y="-1127252"/>
            <a:ext cx="14427200" cy="11541760"/>
          </a:xfrm>
        </p:spPr>
      </p:sp>
      <p:sp>
        <p:nvSpPr>
          <p:cNvPr id="3" name="TextBox 2"/>
          <p:cNvSpPr txBox="1"/>
          <p:nvPr/>
        </p:nvSpPr>
        <p:spPr>
          <a:xfrm>
            <a:off x="457200" y="1248268"/>
            <a:ext cx="12088368" cy="79611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dirty="0" smtClean="0">
                <a:solidFill>
                  <a:srgbClr val="00B0F0"/>
                </a:solidFill>
              </a:rPr>
              <a:t>MAKE WORK ACTIVE AND WARM NOT PASSIVE AND COLD</a:t>
            </a:r>
          </a:p>
          <a:p>
            <a:endParaRPr lang="en-US" dirty="0" smtClean="0"/>
          </a:p>
          <a:p>
            <a:r>
              <a:rPr lang="en-US" dirty="0" smtClean="0"/>
              <a:t>WARM: “</a:t>
            </a:r>
            <a:r>
              <a:rPr lang="en-US" dirty="0">
                <a:solidFill>
                  <a:srgbClr val="00B0F0"/>
                </a:solidFill>
              </a:rPr>
              <a:t>I hope you </a:t>
            </a:r>
            <a:r>
              <a:rPr lang="en-US" dirty="0"/>
              <a:t>actively participate in this course. </a:t>
            </a:r>
            <a:r>
              <a:rPr lang="en-US" dirty="0">
                <a:solidFill>
                  <a:srgbClr val="00B0F0"/>
                </a:solidFill>
              </a:rPr>
              <a:t>I say this because I found </a:t>
            </a:r>
            <a:r>
              <a:rPr lang="en-US" dirty="0"/>
              <a:t>it is the best way to engage you in learning the material (and it makes </a:t>
            </a:r>
            <a:r>
              <a:rPr lang="en-US" dirty="0" smtClean="0">
                <a:solidFill>
                  <a:srgbClr val="00B0F0"/>
                </a:solidFill>
              </a:rPr>
              <a:t>our conversations </a:t>
            </a:r>
            <a:r>
              <a:rPr lang="en-US" dirty="0" smtClean="0"/>
              <a:t>more interesting and </a:t>
            </a:r>
            <a:r>
              <a:rPr lang="en-US" dirty="0" smtClean="0">
                <a:solidFill>
                  <a:srgbClr val="00B0F0"/>
                </a:solidFill>
              </a:rPr>
              <a:t>fun</a:t>
            </a:r>
            <a:r>
              <a:rPr lang="en-US" dirty="0"/>
              <a:t>.)” </a:t>
            </a:r>
            <a:endParaRPr lang="en-US" dirty="0" smtClean="0"/>
          </a:p>
          <a:p>
            <a:r>
              <a:rPr lang="en-US" dirty="0" smtClean="0"/>
              <a:t>COLD: “</a:t>
            </a:r>
            <a:r>
              <a:rPr lang="en-US" dirty="0" smtClean="0">
                <a:solidFill>
                  <a:srgbClr val="00B0F0"/>
                </a:solidFill>
              </a:rPr>
              <a:t>You MUST </a:t>
            </a:r>
            <a:r>
              <a:rPr lang="en-US" dirty="0" smtClean="0"/>
              <a:t>actively </a:t>
            </a:r>
            <a:r>
              <a:rPr lang="en-US" dirty="0"/>
              <a:t>participate in this course. </a:t>
            </a:r>
            <a:r>
              <a:rPr lang="en-US" dirty="0">
                <a:solidFill>
                  <a:srgbClr val="00B0F0"/>
                </a:solidFill>
              </a:rPr>
              <a:t>This </a:t>
            </a:r>
            <a:r>
              <a:rPr lang="en-US" dirty="0"/>
              <a:t>is the best way </a:t>
            </a:r>
            <a:r>
              <a:rPr lang="en-US" dirty="0">
                <a:solidFill>
                  <a:srgbClr val="00B0F0"/>
                </a:solidFill>
              </a:rPr>
              <a:t>to engage you </a:t>
            </a:r>
            <a:r>
              <a:rPr lang="en-US" dirty="0"/>
              <a:t>in learning the </a:t>
            </a:r>
            <a:r>
              <a:rPr lang="en-US" dirty="0" smtClean="0"/>
              <a:t>material.” </a:t>
            </a:r>
          </a:p>
          <a:p>
            <a:endParaRPr lang="en-US" dirty="0" smtClean="0"/>
          </a:p>
          <a:p>
            <a:r>
              <a:rPr lang="en-US" dirty="0" smtClean="0"/>
              <a:t>Students </a:t>
            </a:r>
            <a:r>
              <a:rPr lang="en-US" dirty="0"/>
              <a:t>who read the syllabus with the “warm” language rated the hypothetical instructor both more approachable and more motivated to teach the class (</a:t>
            </a:r>
            <a:r>
              <a:rPr lang="en-US" dirty="0" err="1"/>
              <a:t>Harnish</a:t>
            </a:r>
            <a:r>
              <a:rPr lang="en-US" dirty="0"/>
              <a:t> and Bridges 2011</a:t>
            </a:r>
            <a:r>
              <a:rPr lang="en-US" dirty="0" smtClean="0"/>
              <a:t>).</a:t>
            </a:r>
          </a:p>
          <a:p>
            <a:r>
              <a:rPr lang="en-US" dirty="0" smtClean="0"/>
              <a:t>(https</a:t>
            </a:r>
            <a:r>
              <a:rPr lang="en-US" dirty="0"/>
              <a:t>://cft.vanderbilt.edu/guides-sub-pages/syllabus-design</a:t>
            </a:r>
            <a:r>
              <a:rPr lang="en-US" dirty="0" smtClean="0"/>
              <a:t>/)</a:t>
            </a: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p:txBody>
      </p:sp>
      <p:pic>
        <p:nvPicPr>
          <p:cNvPr id="4" name="Picture 3"/>
          <p:cNvPicPr>
            <a:picLocks noChangeAspect="1"/>
          </p:cNvPicPr>
          <p:nvPr/>
        </p:nvPicPr>
        <p:blipFill>
          <a:blip r:embed="rId2"/>
          <a:stretch>
            <a:fillRect/>
          </a:stretch>
        </p:blipFill>
        <p:spPr>
          <a:xfrm>
            <a:off x="0" y="43180"/>
            <a:ext cx="12022354" cy="1603387"/>
          </a:xfrm>
          <a:prstGeom prst="rect">
            <a:avLst/>
          </a:prstGeom>
        </p:spPr>
      </p:pic>
    </p:spTree>
    <p:extLst>
      <p:ext uri="{BB962C8B-B14F-4D97-AF65-F5344CB8AC3E}">
        <p14:creationId xmlns:p14="http://schemas.microsoft.com/office/powerpoint/2010/main" val="100789084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and Clear</a:t>
            </a:r>
            <a:endParaRPr lang="en-US" dirty="0"/>
          </a:p>
        </p:txBody>
      </p:sp>
      <p:sp>
        <p:nvSpPr>
          <p:cNvPr id="4" name="TextBox 3"/>
          <p:cNvSpPr txBox="1"/>
          <p:nvPr/>
        </p:nvSpPr>
        <p:spPr>
          <a:xfrm>
            <a:off x="698500" y="1698271"/>
            <a:ext cx="11607800" cy="928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dirty="0" smtClean="0">
                <a:solidFill>
                  <a:schemeClr val="tx1"/>
                </a:solidFill>
              </a:rPr>
              <a:t>Make their Work Visible and Active.</a:t>
            </a:r>
            <a:endParaRPr lang="en-US" dirty="0">
              <a:solidFill>
                <a:schemeClr val="tx1"/>
              </a:solidFill>
            </a:endParaRPr>
          </a:p>
        </p:txBody>
      </p:sp>
      <p:sp>
        <p:nvSpPr>
          <p:cNvPr id="5" name="TextBox 4"/>
          <p:cNvSpPr txBox="1"/>
          <p:nvPr/>
        </p:nvSpPr>
        <p:spPr>
          <a:xfrm>
            <a:off x="1005840" y="4338250"/>
            <a:ext cx="11521440" cy="50577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90000"/>
              </a:lnSpc>
              <a:spcBef>
                <a:spcPts val="3200"/>
              </a:spcBef>
              <a:spcAft>
                <a:spcPts val="0"/>
              </a:spcAft>
              <a:buClrTx/>
              <a:buSzTx/>
              <a:buFontTx/>
              <a:buNone/>
              <a:tabLst/>
            </a:pPr>
            <a:endParaRPr lang="en-US" dirty="0" smtClean="0"/>
          </a:p>
          <a:p>
            <a:pPr marL="0" marR="0" indent="0" algn="l" defTabSz="1733930" rtl="0" fontAlgn="auto" latinLnBrk="0" hangingPunct="0">
              <a:lnSpc>
                <a:spcPct val="90000"/>
              </a:lnSpc>
              <a:spcBef>
                <a:spcPts val="3200"/>
              </a:spcBef>
              <a:spcAft>
                <a:spcPts val="0"/>
              </a:spcAft>
              <a:buClrTx/>
              <a:buSzTx/>
              <a:buFontTx/>
              <a:buNone/>
              <a:tabLst/>
            </a:pPr>
            <a:endParaRPr lang="en-US" dirty="0"/>
          </a:p>
          <a:p>
            <a:pPr marL="0" marR="0" indent="0" algn="l" defTabSz="1733930" rtl="0" fontAlgn="auto" latinLnBrk="0" hangingPunct="0">
              <a:lnSpc>
                <a:spcPct val="90000"/>
              </a:lnSpc>
              <a:spcBef>
                <a:spcPts val="3200"/>
              </a:spcBef>
              <a:spcAft>
                <a:spcPts val="0"/>
              </a:spcAft>
              <a:buClrTx/>
              <a:buSzTx/>
              <a:buFontTx/>
              <a:buNone/>
              <a:tabLst/>
            </a:pPr>
            <a:endParaRPr lang="en-US" dirty="0" smtClean="0"/>
          </a:p>
          <a:p>
            <a:pPr marL="0" marR="0" indent="0" algn="l" defTabSz="1733930" rtl="0" fontAlgn="auto" latinLnBrk="0" hangingPunct="0">
              <a:lnSpc>
                <a:spcPct val="90000"/>
              </a:lnSpc>
              <a:spcBef>
                <a:spcPts val="3200"/>
              </a:spcBef>
              <a:spcAft>
                <a:spcPts val="0"/>
              </a:spcAft>
              <a:buClrTx/>
              <a:buSzTx/>
              <a:buFontTx/>
              <a:buNone/>
              <a:tabLst/>
            </a:pPr>
            <a:endParaRPr lang="en-US" dirty="0" smtClean="0"/>
          </a:p>
          <a:p>
            <a:pPr marL="0" marR="0" indent="0" algn="ctr" defTabSz="1733930" rtl="0" fontAlgn="auto" latinLnBrk="0" hangingPunct="0">
              <a:lnSpc>
                <a:spcPct val="90000"/>
              </a:lnSpc>
              <a:spcBef>
                <a:spcPts val="3200"/>
              </a:spcBef>
              <a:spcAft>
                <a:spcPts val="0"/>
              </a:spcAft>
              <a:buClrTx/>
              <a:buSzTx/>
              <a:buFontTx/>
              <a:buNone/>
              <a:tabLst/>
            </a:pPr>
            <a:r>
              <a:rPr lang="en-US" dirty="0" smtClean="0"/>
              <a:t>You will develop an arguable thesis …</a:t>
            </a:r>
            <a:r>
              <a:rPr kumimoji="0" lang="en-US" sz="3000" b="0" i="0" u="none" strike="noStrike" cap="none" spc="0" normalizeH="0" baseline="0" dirty="0" smtClean="0">
                <a:ln>
                  <a:noFill/>
                </a:ln>
                <a:solidFill>
                  <a:srgbClr val="000000"/>
                </a:solidFill>
                <a:effectLst/>
                <a:uFillTx/>
                <a:latin typeface="+mn-lt"/>
                <a:ea typeface="+mn-ea"/>
                <a:cs typeface="+mn-cs"/>
                <a:sym typeface="Helvetica Neue"/>
              </a:rPr>
              <a:t> v. </a:t>
            </a:r>
            <a:r>
              <a:rPr lang="en-US" dirty="0" smtClean="0"/>
              <a:t>Consider  …</a:t>
            </a:r>
          </a:p>
          <a:p>
            <a:pPr marL="0" marR="0" indent="0" algn="ctr" defTabSz="1733930" rtl="0" fontAlgn="auto" latinLnBrk="0" hangingPunct="0">
              <a:lnSpc>
                <a:spcPct val="90000"/>
              </a:lnSpc>
              <a:spcBef>
                <a:spcPts val="3200"/>
              </a:spcBef>
              <a:spcAft>
                <a:spcPts val="0"/>
              </a:spcAft>
              <a:buClrTx/>
              <a:buSzTx/>
              <a:buFontTx/>
              <a:buNone/>
              <a:tabLst/>
            </a:pPr>
            <a:r>
              <a:rPr kumimoji="0" lang="en-US" sz="3000" b="0" i="0" u="none" strike="noStrike" cap="none" spc="0" normalizeH="0" baseline="0" dirty="0" smtClean="0">
                <a:ln>
                  <a:noFill/>
                </a:ln>
                <a:solidFill>
                  <a:srgbClr val="000000"/>
                </a:solidFill>
                <a:effectLst/>
                <a:uFillTx/>
                <a:latin typeface="+mn-lt"/>
                <a:ea typeface="+mn-ea"/>
                <a:cs typeface="+mn-cs"/>
                <a:sym typeface="Helvetica Neue"/>
              </a:rPr>
              <a:t>We will discuss … v. Discussion will focus</a:t>
            </a:r>
            <a:r>
              <a:rPr kumimoji="0" lang="en-US" sz="3000" b="0" i="0" u="none" strike="noStrike" cap="none" spc="0" normalizeH="0" dirty="0" smtClean="0">
                <a:ln>
                  <a:noFill/>
                </a:ln>
                <a:solidFill>
                  <a:srgbClr val="000000"/>
                </a:solidFill>
                <a:effectLst/>
                <a:uFillTx/>
                <a:latin typeface="+mn-lt"/>
                <a:ea typeface="+mn-ea"/>
                <a:cs typeface="+mn-cs"/>
                <a:sym typeface="Helvetica Neue"/>
              </a:rPr>
              <a:t> on …</a:t>
            </a: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p:txBody>
      </p:sp>
      <p:pic>
        <p:nvPicPr>
          <p:cNvPr id="6" name="Picture 5"/>
          <p:cNvPicPr>
            <a:picLocks noChangeAspect="1"/>
          </p:cNvPicPr>
          <p:nvPr/>
        </p:nvPicPr>
        <p:blipFill>
          <a:blip r:embed="rId2"/>
          <a:stretch>
            <a:fillRect/>
          </a:stretch>
        </p:blipFill>
        <p:spPr>
          <a:xfrm>
            <a:off x="3222682" y="3661104"/>
            <a:ext cx="7454493" cy="3727247"/>
          </a:xfrm>
          <a:prstGeom prst="rect">
            <a:avLst/>
          </a:prstGeom>
        </p:spPr>
      </p:pic>
    </p:spTree>
    <p:extLst>
      <p:ext uri="{BB962C8B-B14F-4D97-AF65-F5344CB8AC3E}">
        <p14:creationId xmlns:p14="http://schemas.microsoft.com/office/powerpoint/2010/main" val="62020358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607800" cy="1016001"/>
          </a:xfrm>
        </p:spPr>
        <p:txBody>
          <a:bodyPr>
            <a:normAutofit/>
          </a:bodyPr>
          <a:lstStyle/>
          <a:p>
            <a:r>
              <a:rPr lang="en-US" sz="4800" dirty="0" smtClean="0"/>
              <a:t>Clean and Clear</a:t>
            </a:r>
            <a:endParaRPr lang="en-US" sz="4800" dirty="0"/>
          </a:p>
        </p:txBody>
      </p:sp>
      <p:sp>
        <p:nvSpPr>
          <p:cNvPr id="4" name="TextBox 3"/>
          <p:cNvSpPr txBox="1"/>
          <p:nvPr/>
        </p:nvSpPr>
        <p:spPr>
          <a:xfrm>
            <a:off x="0" y="412933"/>
            <a:ext cx="12765024" cy="83612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endParaRPr lang="en-US" dirty="0" smtClean="0">
              <a:solidFill>
                <a:schemeClr val="tx1"/>
              </a:solidFill>
            </a:endParaRPr>
          </a:p>
          <a:p>
            <a:pPr algn="ctr"/>
            <a:r>
              <a:rPr lang="en-US" dirty="0" smtClean="0">
                <a:solidFill>
                  <a:schemeClr val="tx1"/>
                </a:solidFill>
              </a:rPr>
              <a:t>CUT TEXT TO BARE BONES</a:t>
            </a:r>
          </a:p>
          <a:p>
            <a:pPr algn="ctr"/>
            <a:r>
              <a:rPr lang="en-US" dirty="0" smtClean="0">
                <a:solidFill>
                  <a:schemeClr val="tx1"/>
                </a:solidFill>
              </a:rPr>
              <a:t>DIVIDE INFO INTO VISUALLY DISTINCT SECTIONS </a:t>
            </a:r>
          </a:p>
          <a:p>
            <a:pPr algn="ctr"/>
            <a:r>
              <a:rPr lang="en-US" dirty="0" smtClean="0">
                <a:solidFill>
                  <a:schemeClr val="tx1"/>
                </a:solidFill>
              </a:rPr>
              <a:t>DIRECT READING VISUALLY </a:t>
            </a:r>
          </a:p>
          <a:p>
            <a:pPr algn="ctr"/>
            <a:endParaRPr lang="en-US" dirty="0" smtClean="0">
              <a:solidFill>
                <a:schemeClr val="tx1"/>
              </a:solidFill>
            </a:endParaRPr>
          </a:p>
          <a:p>
            <a:pPr algn="ctr"/>
            <a:r>
              <a:rPr lang="en-US" dirty="0" smtClean="0">
                <a:solidFill>
                  <a:schemeClr val="tx1"/>
                </a:solidFill>
              </a:rPr>
              <a:t>                     TRY TO USE 1 VISUAL PER SECTION</a:t>
            </a:r>
          </a:p>
          <a:p>
            <a:pPr algn="ctr"/>
            <a:endParaRPr lang="en-US" dirty="0" smtClean="0">
              <a:solidFill>
                <a:schemeClr val="tx1"/>
              </a:solidFill>
            </a:endParaRPr>
          </a:p>
          <a:p>
            <a:pPr algn="ctr"/>
            <a:r>
              <a:rPr lang="en-US" dirty="0" smtClean="0">
                <a:solidFill>
                  <a:schemeClr val="tx1"/>
                </a:solidFill>
              </a:rPr>
              <a:t>USE ICONS </a:t>
            </a:r>
          </a:p>
          <a:p>
            <a:pPr algn="ctr"/>
            <a:r>
              <a:rPr lang="en-US" dirty="0" smtClean="0">
                <a:solidFill>
                  <a:schemeClr val="tx1"/>
                </a:solidFill>
              </a:rPr>
              <a:t> </a:t>
            </a:r>
          </a:p>
          <a:p>
            <a:pPr algn="ctr"/>
            <a:r>
              <a:rPr lang="en-US" dirty="0" smtClean="0">
                <a:solidFill>
                  <a:schemeClr val="tx1"/>
                </a:solidFill>
              </a:rPr>
              <a:t>USE CHARTS AND GRAPHS FOR NUMBERS</a:t>
            </a:r>
          </a:p>
        </p:txBody>
      </p:sp>
      <p:sp>
        <p:nvSpPr>
          <p:cNvPr id="8" name="Curved Left Arrow 7"/>
          <p:cNvSpPr/>
          <p:nvPr/>
        </p:nvSpPr>
        <p:spPr>
          <a:xfrm>
            <a:off x="9222149" y="3595004"/>
            <a:ext cx="694944" cy="730982"/>
          </a:xfrm>
          <a:prstGeom prst="curvedLef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aphicFrame>
        <p:nvGraphicFramePr>
          <p:cNvPr id="10" name="Diagram 9"/>
          <p:cNvGraphicFramePr/>
          <p:nvPr>
            <p:extLst>
              <p:ext uri="{D42A27DB-BD31-4B8C-83A1-F6EECF244321}">
                <p14:modId xmlns:p14="http://schemas.microsoft.com/office/powerpoint/2010/main" val="1849385480"/>
              </p:ext>
            </p:extLst>
          </p:nvPr>
        </p:nvGraphicFramePr>
        <p:xfrm>
          <a:off x="10678075" y="7215347"/>
          <a:ext cx="1859450" cy="2335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536873" y="3739841"/>
            <a:ext cx="3107436" cy="3107436"/>
          </a:xfrm>
          <a:prstGeom prst="rect">
            <a:avLst/>
          </a:prstGeom>
        </p:spPr>
      </p:pic>
      <p:pic>
        <p:nvPicPr>
          <p:cNvPr id="5" name="Picture 4"/>
          <p:cNvPicPr>
            <a:picLocks noChangeAspect="1"/>
          </p:cNvPicPr>
          <p:nvPr/>
        </p:nvPicPr>
        <p:blipFill>
          <a:blip r:embed="rId8"/>
          <a:stretch>
            <a:fillRect/>
          </a:stretch>
        </p:blipFill>
        <p:spPr>
          <a:xfrm>
            <a:off x="7572800" y="5775714"/>
            <a:ext cx="2143125" cy="2143125"/>
          </a:xfrm>
          <a:prstGeom prst="rect">
            <a:avLst/>
          </a:prstGeom>
        </p:spPr>
      </p:pic>
    </p:spTree>
    <p:extLst>
      <p:ext uri="{BB962C8B-B14F-4D97-AF65-F5344CB8AC3E}">
        <p14:creationId xmlns:p14="http://schemas.microsoft.com/office/powerpoint/2010/main" val="274713537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and Clear</a:t>
            </a:r>
            <a:endParaRPr lang="en-US" dirty="0"/>
          </a:p>
        </p:txBody>
      </p:sp>
      <p:sp>
        <p:nvSpPr>
          <p:cNvPr id="3" name="Text Placeholder 2"/>
          <p:cNvSpPr>
            <a:spLocks noGrp="1"/>
          </p:cNvSpPr>
          <p:nvPr>
            <p:ph type="body" sz="quarter" idx="13"/>
          </p:nvPr>
        </p:nvSpPr>
        <p:spPr/>
        <p:txBody>
          <a:bodyPr/>
          <a:lstStyle/>
          <a:p>
            <a:pPr marL="0" indent="0">
              <a:buNone/>
            </a:pPr>
            <a:r>
              <a:rPr lang="en-US" dirty="0" smtClean="0"/>
              <a:t>Avoid Textual and Visual Noise</a:t>
            </a:r>
            <a:endParaRPr lang="en-US" dirty="0"/>
          </a:p>
        </p:txBody>
      </p:sp>
      <p:sp>
        <p:nvSpPr>
          <p:cNvPr id="4" name="Rectangle 3"/>
          <p:cNvSpPr/>
          <p:nvPr/>
        </p:nvSpPr>
        <p:spPr>
          <a:xfrm>
            <a:off x="493776" y="2547958"/>
            <a:ext cx="4169664" cy="7150675"/>
          </a:xfrm>
          <a:prstGeom prst="rect">
            <a:avLst/>
          </a:prstGeom>
        </p:spPr>
        <p:txBody>
          <a:bodyPr wrap="square">
            <a:spAutoFit/>
          </a:bodyPr>
          <a:lstStyle/>
          <a:p>
            <a:r>
              <a:rPr lang="en-US" dirty="0"/>
              <a:t>Avoid the text block. Avoid the text block. Avoid the text block. Avoid the text block. Avoid the text block. Avoid the text block. Avoid the text block. Avoid the text block. Avoid the text block. Avoid the text block. Avoid the text block. Avoid the text block. Avoid the text block. Avoid the text block. Avoid the text block. </a:t>
            </a:r>
          </a:p>
          <a:p>
            <a:endParaRPr lang="en-US" dirty="0"/>
          </a:p>
        </p:txBody>
      </p:sp>
      <p:pic>
        <p:nvPicPr>
          <p:cNvPr id="5" name="Picture 4"/>
          <p:cNvPicPr>
            <a:picLocks noChangeAspect="1"/>
          </p:cNvPicPr>
          <p:nvPr/>
        </p:nvPicPr>
        <p:blipFill>
          <a:blip r:embed="rId2"/>
          <a:stretch>
            <a:fillRect/>
          </a:stretch>
        </p:blipFill>
        <p:spPr>
          <a:xfrm>
            <a:off x="4766461" y="3478720"/>
            <a:ext cx="7539839" cy="3964496"/>
          </a:xfrm>
          <a:prstGeom prst="rect">
            <a:avLst/>
          </a:prstGeom>
        </p:spPr>
      </p:pic>
    </p:spTree>
    <p:extLst>
      <p:ext uri="{BB962C8B-B14F-4D97-AF65-F5344CB8AC3E}">
        <p14:creationId xmlns:p14="http://schemas.microsoft.com/office/powerpoint/2010/main" val="305037372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Day?</a:t>
            </a:r>
            <a:endParaRPr lang="en-US" dirty="0"/>
          </a:p>
        </p:txBody>
      </p:sp>
      <p:sp>
        <p:nvSpPr>
          <p:cNvPr id="4" name="TextBox 3"/>
          <p:cNvSpPr txBox="1"/>
          <p:nvPr/>
        </p:nvSpPr>
        <p:spPr>
          <a:xfrm>
            <a:off x="405892" y="1174328"/>
            <a:ext cx="11667744" cy="87870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90000"/>
              </a:lnSpc>
              <a:spcBef>
                <a:spcPts val="3200"/>
              </a:spcBef>
              <a:spcAft>
                <a:spcPts val="0"/>
              </a:spcAft>
              <a:buClrTx/>
              <a:buSzTx/>
              <a:buFontTx/>
              <a:buNone/>
              <a:tabLst/>
            </a:pPr>
            <a:r>
              <a:rPr kumimoji="0" lang="en-US" sz="3000" b="0" i="0" u="none" strike="noStrike" cap="none" spc="0" normalizeH="0" baseline="0" dirty="0" smtClean="0">
                <a:ln>
                  <a:noFill/>
                </a:ln>
                <a:solidFill>
                  <a:srgbClr val="000000"/>
                </a:solidFill>
                <a:effectLst/>
                <a:uFillTx/>
                <a:latin typeface="+mn-lt"/>
                <a:ea typeface="+mn-ea"/>
                <a:cs typeface="+mn-cs"/>
                <a:sym typeface="Helvetica Neue"/>
              </a:rPr>
              <a:t>Collaborate on Best Classroom Practices together. What helps or hurts their learning?</a:t>
            </a:r>
          </a:p>
          <a:p>
            <a:pPr marL="0" marR="0" indent="0" algn="l" defTabSz="1733930" rtl="0" fontAlgn="auto" latinLnBrk="0" hangingPunct="0">
              <a:lnSpc>
                <a:spcPct val="90000"/>
              </a:lnSpc>
              <a:spcBef>
                <a:spcPts val="3200"/>
              </a:spcBef>
              <a:spcAft>
                <a:spcPts val="0"/>
              </a:spcAft>
              <a:buClrTx/>
              <a:buSzTx/>
              <a:buFontTx/>
              <a:buNone/>
              <a:tabLst/>
            </a:pPr>
            <a:r>
              <a:rPr kumimoji="0" lang="en-US" sz="3000" b="0" i="0" u="none" strike="noStrike" cap="none" spc="0" normalizeH="0" baseline="0" dirty="0" smtClean="0">
                <a:ln>
                  <a:noFill/>
                </a:ln>
                <a:solidFill>
                  <a:srgbClr val="000000"/>
                </a:solidFill>
                <a:effectLst/>
                <a:uFillTx/>
                <a:latin typeface="+mn-lt"/>
                <a:ea typeface="+mn-ea"/>
                <a:cs typeface="+mn-cs"/>
                <a:sym typeface="Helvetica Neue"/>
              </a:rPr>
              <a:t>Quiz them on the syllabus.</a:t>
            </a:r>
          </a:p>
          <a:p>
            <a:pPr marL="0" marR="0" indent="0" algn="l" defTabSz="1733930" rtl="0" fontAlgn="auto" latinLnBrk="0" hangingPunct="0">
              <a:lnSpc>
                <a:spcPct val="90000"/>
              </a:lnSpc>
              <a:spcBef>
                <a:spcPts val="3200"/>
              </a:spcBef>
              <a:spcAft>
                <a:spcPts val="0"/>
              </a:spcAft>
              <a:buClrTx/>
              <a:buSzTx/>
              <a:buFontTx/>
              <a:buNone/>
              <a:tabLst/>
            </a:pPr>
            <a:r>
              <a:rPr kumimoji="0" lang="en-US" sz="3000" b="0" i="0" u="none" strike="noStrike" cap="none" spc="0" normalizeH="0" baseline="0" dirty="0" smtClean="0">
                <a:ln>
                  <a:noFill/>
                </a:ln>
                <a:solidFill>
                  <a:srgbClr val="000000"/>
                </a:solidFill>
                <a:effectLst/>
                <a:uFillTx/>
                <a:latin typeface="+mn-lt"/>
                <a:ea typeface="+mn-ea"/>
                <a:cs typeface="+mn-cs"/>
                <a:sym typeface="Helvetica Neue"/>
              </a:rPr>
              <a:t>Survey them: Ask them to write about their expectations/ goals and</a:t>
            </a:r>
            <a:r>
              <a:rPr kumimoji="0" lang="en-US" sz="3000" b="0" i="0" u="none" strike="noStrike" cap="none" spc="0" normalizeH="0" dirty="0" smtClean="0">
                <a:ln>
                  <a:noFill/>
                </a:ln>
                <a:solidFill>
                  <a:srgbClr val="000000"/>
                </a:solidFill>
                <a:effectLst/>
                <a:uFillTx/>
                <a:latin typeface="+mn-lt"/>
                <a:ea typeface="+mn-ea"/>
                <a:cs typeface="+mn-cs"/>
                <a:sym typeface="Helvetica Neue"/>
              </a:rPr>
              <a:t> any concerns</a:t>
            </a:r>
            <a:r>
              <a:rPr kumimoji="0" lang="en-US" sz="3000" b="0" i="0" u="none" strike="noStrike" cap="none" spc="0" normalizeH="0" baseline="0" dirty="0" smtClean="0">
                <a:ln>
                  <a:noFill/>
                </a:ln>
                <a:solidFill>
                  <a:srgbClr val="000000"/>
                </a:solidFill>
                <a:effectLst/>
                <a:uFillTx/>
                <a:latin typeface="+mn-lt"/>
                <a:ea typeface="+mn-ea"/>
                <a:cs typeface="+mn-cs"/>
                <a:sym typeface="Helvetica Neue"/>
              </a:rPr>
              <a:t>.</a:t>
            </a:r>
          </a:p>
          <a:p>
            <a:pPr marL="0" marR="0" indent="0" algn="l" defTabSz="1733930" rtl="0" fontAlgn="auto" latinLnBrk="0" hangingPunct="0">
              <a:lnSpc>
                <a:spcPct val="90000"/>
              </a:lnSpc>
              <a:spcBef>
                <a:spcPts val="3200"/>
              </a:spcBef>
              <a:spcAft>
                <a:spcPts val="0"/>
              </a:spcAft>
              <a:buClrTx/>
              <a:buSzTx/>
              <a:buFontTx/>
              <a:buNone/>
              <a:tabLst/>
            </a:pPr>
            <a:r>
              <a:rPr kumimoji="0" lang="en-US" sz="3000" b="0" i="0" u="none" strike="noStrike" cap="none" spc="0" normalizeH="0" baseline="0" dirty="0" smtClean="0">
                <a:ln>
                  <a:noFill/>
                </a:ln>
                <a:solidFill>
                  <a:srgbClr val="000000"/>
                </a:solidFill>
                <a:effectLst/>
                <a:uFillTx/>
                <a:latin typeface="+mn-lt"/>
                <a:ea typeface="+mn-ea"/>
                <a:cs typeface="+mn-cs"/>
                <a:sym typeface="Helvetica Neue"/>
              </a:rPr>
              <a:t>Teach them something interesting or controversial in the field.</a:t>
            </a:r>
          </a:p>
          <a:p>
            <a:pPr marL="0" marR="0" indent="0" algn="l" defTabSz="1733930" rtl="0" fontAlgn="auto" latinLnBrk="0" hangingPunct="0">
              <a:lnSpc>
                <a:spcPct val="90000"/>
              </a:lnSpc>
              <a:spcBef>
                <a:spcPts val="3200"/>
              </a:spcBef>
              <a:spcAft>
                <a:spcPts val="0"/>
              </a:spcAft>
              <a:buClrTx/>
              <a:buSzTx/>
              <a:buFontTx/>
              <a:buNone/>
              <a:tabLst/>
            </a:pPr>
            <a:r>
              <a:rPr kumimoji="0" lang="en-US" sz="3000" b="0" i="0" u="none" strike="noStrike" cap="none" spc="0" normalizeH="0" baseline="0" dirty="0" smtClean="0">
                <a:ln>
                  <a:noFill/>
                </a:ln>
                <a:solidFill>
                  <a:srgbClr val="000000"/>
                </a:solidFill>
                <a:effectLst/>
                <a:uFillTx/>
                <a:latin typeface="+mn-lt"/>
                <a:ea typeface="+mn-ea"/>
                <a:cs typeface="+mn-cs"/>
                <a:sym typeface="Helvetica Neue"/>
              </a:rPr>
              <a:t>If it is a discussion class then have a discussion.</a:t>
            </a:r>
          </a:p>
          <a:p>
            <a:pPr marL="0" marR="0" indent="0" algn="l" defTabSz="1733930" rtl="0" fontAlgn="auto" latinLnBrk="0" hangingPunct="0">
              <a:lnSpc>
                <a:spcPct val="90000"/>
              </a:lnSpc>
              <a:spcBef>
                <a:spcPts val="3200"/>
              </a:spcBef>
              <a:spcAft>
                <a:spcPts val="0"/>
              </a:spcAft>
              <a:buClrTx/>
              <a:buSzTx/>
              <a:buFontTx/>
              <a:buNone/>
              <a:tabLst/>
            </a:pPr>
            <a:r>
              <a:rPr lang="en-US" dirty="0" smtClean="0"/>
              <a:t>If they will work often in groups then let them meet to set up availability, discuss expectations from one another, and share contact info. </a:t>
            </a:r>
          </a:p>
          <a:p>
            <a:pPr marL="0" marR="0" indent="0" algn="l" defTabSz="1733930" rtl="0" fontAlgn="auto" latinLnBrk="0" hangingPunct="0">
              <a:lnSpc>
                <a:spcPct val="90000"/>
              </a:lnSpc>
              <a:spcBef>
                <a:spcPts val="3200"/>
              </a:spcBef>
              <a:spcAft>
                <a:spcPts val="0"/>
              </a:spcAft>
              <a:buClrTx/>
              <a:buSzTx/>
              <a:buFontTx/>
              <a:buNone/>
              <a:tabLst/>
            </a:pPr>
            <a:r>
              <a:rPr lang="en-US" dirty="0" smtClean="0"/>
              <a:t>Talk about why you structure the course the way you do and how that will benefit them.</a:t>
            </a:r>
          </a:p>
          <a:p>
            <a:pPr marL="0" marR="0" indent="0" algn="l" defTabSz="1733930" rtl="0" fontAlgn="auto" latinLnBrk="0" hangingPunct="0">
              <a:lnSpc>
                <a:spcPct val="90000"/>
              </a:lnSpc>
              <a:spcBef>
                <a:spcPts val="320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281486993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Talk About Your Support for Them</a:t>
            </a:r>
            <a:endParaRPr lang="en-US" dirty="0"/>
          </a:p>
        </p:txBody>
      </p:sp>
      <p:pic>
        <p:nvPicPr>
          <p:cNvPr id="6" name="Picture 5"/>
          <p:cNvPicPr>
            <a:picLocks noChangeAspect="1"/>
          </p:cNvPicPr>
          <p:nvPr/>
        </p:nvPicPr>
        <p:blipFill>
          <a:blip r:embed="rId2"/>
          <a:stretch>
            <a:fillRect/>
          </a:stretch>
        </p:blipFill>
        <p:spPr>
          <a:xfrm>
            <a:off x="2801175" y="1456267"/>
            <a:ext cx="7845604" cy="7845604"/>
          </a:xfrm>
          <a:prstGeom prst="rect">
            <a:avLst/>
          </a:prstGeom>
        </p:spPr>
      </p:pic>
    </p:spTree>
    <p:extLst>
      <p:ext uri="{BB962C8B-B14F-4D97-AF65-F5344CB8AC3E}">
        <p14:creationId xmlns:p14="http://schemas.microsoft.com/office/powerpoint/2010/main" val="346690604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98500" y="768096"/>
            <a:ext cx="11607800" cy="8287004"/>
          </a:xfrm>
        </p:spPr>
        <p:txBody>
          <a:bodyPr>
            <a:normAutofit fontScale="92500" lnSpcReduction="10000"/>
          </a:bodyPr>
          <a:lstStyle/>
          <a:p>
            <a:pPr marL="0" indent="0">
              <a:buNone/>
            </a:pPr>
            <a:r>
              <a:rPr lang="en-US" dirty="0" smtClean="0"/>
              <a:t>Resources:</a:t>
            </a:r>
            <a:endParaRPr lang="en-US" dirty="0"/>
          </a:p>
          <a:p>
            <a:r>
              <a:rPr lang="en-US" u="sng" dirty="0">
                <a:hlinkClick r:id="rId2"/>
              </a:rPr>
              <a:t>https://www.chronicle.com/article/how-to-create-a-syllabus/?cid=gen_sign_in</a:t>
            </a:r>
            <a:endParaRPr lang="en-US" dirty="0"/>
          </a:p>
          <a:p>
            <a:r>
              <a:rPr lang="en-US" u="sng" dirty="0">
                <a:hlinkClick r:id="rId3"/>
              </a:rPr>
              <a:t>https://cft.vanderbilt.edu/guides-sub-pages/syllabus-design/</a:t>
            </a:r>
            <a:endParaRPr lang="en-US" dirty="0"/>
          </a:p>
          <a:p>
            <a:r>
              <a:rPr lang="en-US" u="sng" dirty="0">
                <a:hlinkClick r:id="rId4"/>
              </a:rPr>
              <a:t>https://community.chronicle.com/news/1864-your-syllabus-doesn-t-have-to-look-like-a-contract</a:t>
            </a:r>
            <a:endParaRPr lang="en-US" dirty="0"/>
          </a:p>
          <a:p>
            <a:r>
              <a:rPr lang="en-US" u="sng" dirty="0">
                <a:hlinkClick r:id="rId5"/>
              </a:rPr>
              <a:t>https://www.chronicle.com/article/how-to-turn-your-syllabus-into-an-faq-and-why-you-should/</a:t>
            </a:r>
            <a:endParaRPr lang="en-US" dirty="0"/>
          </a:p>
          <a:p>
            <a:r>
              <a:rPr lang="en-US" u="sng" dirty="0">
                <a:hlinkClick r:id="rId6"/>
              </a:rPr>
              <a:t>https://www.ideaedu.org/Portals/0/Uploads/Documents/IDEA%20Papers/IDEA%20Papers/PaperIDEA_60.pdf</a:t>
            </a:r>
            <a:endParaRPr lang="en-US" dirty="0"/>
          </a:p>
          <a:p>
            <a:r>
              <a:rPr lang="en-US" u="sng" dirty="0">
                <a:hlinkClick r:id="rId7"/>
              </a:rPr>
              <a:t>https://thevisualcommunicationguy.com/2017/08/14/how-to-turn-your-syllabus-into-an-infographic/</a:t>
            </a:r>
            <a:endParaRPr lang="en-US" dirty="0"/>
          </a:p>
          <a:p>
            <a:r>
              <a:rPr lang="en-US" u="sng" dirty="0">
                <a:hlinkClick r:id="rId8"/>
              </a:rPr>
              <a:t>https://teacherchallenge.edublogs.org/step-11-set-up-student-blogs/</a:t>
            </a:r>
            <a:endParaRPr lang="en-US" dirty="0"/>
          </a:p>
          <a:p>
            <a:r>
              <a:rPr lang="en-US" u="sng" dirty="0">
                <a:hlinkClick r:id="rId9"/>
              </a:rPr>
              <a:t>http://theedublogger.com/files/2010/12/edublogs_introblogging-262ybbo.pdf</a:t>
            </a:r>
            <a:endParaRPr lang="en-US" dirty="0"/>
          </a:p>
          <a:p>
            <a:r>
              <a:rPr lang="en-US" u="sng" dirty="0">
                <a:hlinkClick r:id="rId10"/>
              </a:rPr>
              <a:t>http://edublogawards.com/2015/12/18/and-the-2015-winners-are/</a:t>
            </a:r>
            <a:endParaRPr lang="en-US" dirty="0"/>
          </a:p>
          <a:p>
            <a:r>
              <a:rPr lang="en-US" dirty="0">
                <a:hlinkClick r:id="rId11"/>
              </a:rPr>
              <a:t>https://</a:t>
            </a:r>
            <a:r>
              <a:rPr lang="en-US" dirty="0" smtClean="0">
                <a:hlinkClick r:id="rId11"/>
              </a:rPr>
              <a:t>community.chronicle.com/news/1498-the-absolute-worst-way-to-start-the-semester</a:t>
            </a:r>
            <a:endParaRPr lang="en-US" dirty="0" smtClean="0"/>
          </a:p>
          <a:p>
            <a:pPr marL="0" indent="0">
              <a:buNone/>
            </a:pPr>
            <a:endParaRPr lang="en-US" dirty="0"/>
          </a:p>
        </p:txBody>
      </p:sp>
    </p:spTree>
    <p:extLst>
      <p:ext uri="{BB962C8B-B14F-4D97-AF65-F5344CB8AC3E}">
        <p14:creationId xmlns:p14="http://schemas.microsoft.com/office/powerpoint/2010/main" val="131606211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we have to repeat so much?</a:t>
            </a:r>
            <a:endParaRPr lang="en-US" dirty="0"/>
          </a:p>
        </p:txBody>
      </p:sp>
      <p:sp>
        <p:nvSpPr>
          <p:cNvPr id="3" name="Text Placeholder 2"/>
          <p:cNvSpPr>
            <a:spLocks noGrp="1"/>
          </p:cNvSpPr>
          <p:nvPr>
            <p:ph type="body" sz="quarter" idx="13"/>
          </p:nvPr>
        </p:nvSpPr>
        <p:spPr/>
        <p:txBody>
          <a:bodyPr/>
          <a:lstStyle/>
          <a:p>
            <a:pPr marL="0" indent="0">
              <a:buNone/>
            </a:pPr>
            <a:r>
              <a:rPr lang="en-US" dirty="0" smtClean="0"/>
              <a:t>Snoop Dog:  https</a:t>
            </a:r>
            <a:r>
              <a:rPr lang="en-US" dirty="0"/>
              <a:t>://www.youtube.com/watch?v=aOIvB2YtAhY</a:t>
            </a:r>
          </a:p>
        </p:txBody>
      </p:sp>
      <p:pic>
        <p:nvPicPr>
          <p:cNvPr id="4" name="Picture 3"/>
          <p:cNvPicPr>
            <a:picLocks noChangeAspect="1"/>
          </p:cNvPicPr>
          <p:nvPr/>
        </p:nvPicPr>
        <p:blipFill>
          <a:blip r:embed="rId2"/>
          <a:stretch>
            <a:fillRect/>
          </a:stretch>
        </p:blipFill>
        <p:spPr>
          <a:xfrm>
            <a:off x="6502400" y="2607250"/>
            <a:ext cx="5695950" cy="5695950"/>
          </a:xfrm>
          <a:prstGeom prst="rect">
            <a:avLst/>
          </a:prstGeom>
        </p:spPr>
      </p:pic>
      <p:pic>
        <p:nvPicPr>
          <p:cNvPr id="5" name="Picture 4"/>
          <p:cNvPicPr>
            <a:picLocks noChangeAspect="1"/>
          </p:cNvPicPr>
          <p:nvPr/>
        </p:nvPicPr>
        <p:blipFill>
          <a:blip r:embed="rId3"/>
          <a:stretch>
            <a:fillRect/>
          </a:stretch>
        </p:blipFill>
        <p:spPr>
          <a:xfrm>
            <a:off x="1799177" y="2428978"/>
            <a:ext cx="3088704" cy="5874222"/>
          </a:xfrm>
          <a:prstGeom prst="rect">
            <a:avLst/>
          </a:prstGeom>
        </p:spPr>
      </p:pic>
    </p:spTree>
    <p:extLst>
      <p:ext uri="{BB962C8B-B14F-4D97-AF65-F5344CB8AC3E}">
        <p14:creationId xmlns:p14="http://schemas.microsoft.com/office/powerpoint/2010/main" val="13950474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a:t>
            </a:r>
            <a:endParaRPr lang="en-US" dirty="0"/>
          </a:p>
        </p:txBody>
      </p:sp>
      <p:sp>
        <p:nvSpPr>
          <p:cNvPr id="4" name="TextBox 3"/>
          <p:cNvSpPr txBox="1"/>
          <p:nvPr/>
        </p:nvSpPr>
        <p:spPr>
          <a:xfrm>
            <a:off x="2700019" y="2037207"/>
            <a:ext cx="6986016" cy="67095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dirty="0" smtClean="0"/>
              <a:t>It </a:t>
            </a:r>
            <a:r>
              <a:rPr lang="en-US" dirty="0"/>
              <a:t>isn’t a student problem, </a:t>
            </a:r>
            <a:endParaRPr lang="en-US" dirty="0" smtClean="0"/>
          </a:p>
          <a:p>
            <a:pPr algn="ctr"/>
            <a:r>
              <a:rPr lang="en-US" dirty="0" smtClean="0"/>
              <a:t>but </a:t>
            </a:r>
            <a:r>
              <a:rPr lang="en-US" dirty="0"/>
              <a:t>a </a:t>
            </a:r>
            <a:r>
              <a:rPr lang="en-US" dirty="0" smtClean="0">
                <a:solidFill>
                  <a:srgbClr val="FF0000"/>
                </a:solidFill>
              </a:rPr>
              <a:t>design and writing problem </a:t>
            </a:r>
            <a:endParaRPr lang="en-US" dirty="0">
              <a:solidFill>
                <a:srgbClr val="FF0000"/>
              </a:solidFill>
            </a:endParaRPr>
          </a:p>
          <a:p>
            <a:pPr algn="ctr"/>
            <a:r>
              <a:rPr lang="en-US" dirty="0"/>
              <a:t>---and we </a:t>
            </a:r>
            <a:r>
              <a:rPr lang="en-US" dirty="0" smtClean="0"/>
              <a:t>could </a:t>
            </a:r>
            <a:endParaRPr lang="en-US" dirty="0"/>
          </a:p>
          <a:p>
            <a:pPr algn="ctr"/>
            <a:r>
              <a:rPr lang="en-US" dirty="0" smtClean="0"/>
              <a:t>make </a:t>
            </a:r>
            <a:r>
              <a:rPr lang="en-US" dirty="0"/>
              <a:t>it better </a:t>
            </a:r>
          </a:p>
          <a:p>
            <a:pPr algn="ctr"/>
            <a:r>
              <a:rPr lang="en-US" dirty="0"/>
              <a:t>just by being </a:t>
            </a:r>
          </a:p>
          <a:p>
            <a:pPr algn="ctr"/>
            <a:r>
              <a:rPr lang="en-US" dirty="0"/>
              <a:t>more </a:t>
            </a:r>
            <a:endParaRPr lang="en-US" dirty="0" smtClean="0"/>
          </a:p>
          <a:p>
            <a:pPr algn="ctr"/>
            <a:r>
              <a:rPr lang="en-US" dirty="0" smtClean="0"/>
              <a:t>mindful designers </a:t>
            </a:r>
            <a:r>
              <a:rPr lang="en-US" dirty="0"/>
              <a:t>and writers!</a:t>
            </a:r>
          </a:p>
          <a:p>
            <a:pPr marL="0" marR="0" indent="0" algn="ctr" defTabSz="1733930" rtl="0" fontAlgn="auto" latinLnBrk="0" hangingPunct="0">
              <a:lnSpc>
                <a:spcPct val="90000"/>
              </a:lnSpc>
              <a:spcBef>
                <a:spcPts val="320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181587353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672643583"/>
              </p:ext>
            </p:extLst>
          </p:nvPr>
        </p:nvGraphicFramePr>
        <p:xfrm>
          <a:off x="375242" y="437830"/>
          <a:ext cx="4818550" cy="867506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614416" y="232646"/>
            <a:ext cx="7152640" cy="87818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1733930" rtl="0" fontAlgn="auto" latinLnBrk="0" hangingPunct="0">
              <a:lnSpc>
                <a:spcPct val="90000"/>
              </a:lnSpc>
              <a:spcBef>
                <a:spcPts val="3200"/>
              </a:spcBef>
              <a:spcAft>
                <a:spcPts val="0"/>
              </a:spcAft>
              <a:buClrTx/>
              <a:buSzTx/>
              <a:buFontTx/>
              <a:buNone/>
              <a:tabLst/>
            </a:pPr>
            <a:r>
              <a:rPr kumimoji="0" lang="en-US" sz="3000" b="0" i="0" u="sng" strike="noStrike" cap="none" spc="0" normalizeH="0" baseline="0" dirty="0" smtClean="0">
                <a:ln>
                  <a:noFill/>
                </a:ln>
                <a:solidFill>
                  <a:srgbClr val="FF0000"/>
                </a:solidFill>
                <a:effectLst/>
                <a:uFillTx/>
                <a:latin typeface="+mn-lt"/>
                <a:ea typeface="+mn-ea"/>
                <a:cs typeface="+mn-cs"/>
                <a:sym typeface="Helvetica Neue"/>
              </a:rPr>
              <a:t>Cons</a:t>
            </a:r>
          </a:p>
          <a:p>
            <a:pPr marL="0" marR="0" indent="0" algn="ctr" defTabSz="1733930" rtl="0" fontAlgn="auto" latinLnBrk="0" hangingPunct="0">
              <a:lnSpc>
                <a:spcPct val="90000"/>
              </a:lnSpc>
              <a:spcBef>
                <a:spcPts val="3200"/>
              </a:spcBef>
              <a:spcAft>
                <a:spcPts val="0"/>
              </a:spcAft>
              <a:buClrTx/>
              <a:buSzTx/>
              <a:buFontTx/>
              <a:buNone/>
              <a:tabLst/>
            </a:pPr>
            <a:r>
              <a:rPr lang="en-US" dirty="0" smtClean="0"/>
              <a:t>Hard to Read</a:t>
            </a:r>
          </a:p>
          <a:p>
            <a:pPr marL="0" marR="0" indent="0" algn="ctr" defTabSz="1733930" rtl="0" fontAlgn="auto" latinLnBrk="0" hangingPunct="0">
              <a:lnSpc>
                <a:spcPct val="90000"/>
              </a:lnSpc>
              <a:spcBef>
                <a:spcPts val="3200"/>
              </a:spcBef>
              <a:spcAft>
                <a:spcPts val="0"/>
              </a:spcAft>
              <a:buClrTx/>
              <a:buSzTx/>
              <a:buFontTx/>
              <a:buNone/>
              <a:tabLst/>
            </a:pPr>
            <a:r>
              <a:rPr lang="en-US" dirty="0" smtClean="0"/>
              <a:t>Everything the Same = Nothing Important</a:t>
            </a:r>
          </a:p>
          <a:p>
            <a:pPr marL="0" marR="0" indent="0" algn="ctr" defTabSz="1733930" rtl="0" fontAlgn="auto" latinLnBrk="0" hangingPunct="0">
              <a:lnSpc>
                <a:spcPct val="90000"/>
              </a:lnSpc>
              <a:spcBef>
                <a:spcPts val="3200"/>
              </a:spcBef>
              <a:spcAft>
                <a:spcPts val="0"/>
              </a:spcAft>
              <a:buClrTx/>
              <a:buSzTx/>
              <a:buFontTx/>
              <a:buNone/>
              <a:tabLst/>
            </a:pPr>
            <a:r>
              <a:rPr kumimoji="0" lang="en-US" sz="3000" b="0" i="0" u="none" strike="noStrike" cap="none" spc="0" normalizeH="0" baseline="0" dirty="0" smtClean="0">
                <a:ln>
                  <a:noFill/>
                </a:ln>
                <a:solidFill>
                  <a:srgbClr val="000000"/>
                </a:solidFill>
                <a:effectLst/>
                <a:uFillTx/>
                <a:latin typeface="+mn-lt"/>
                <a:ea typeface="+mn-ea"/>
                <a:cs typeface="+mn-cs"/>
                <a:sym typeface="Helvetica Neue"/>
              </a:rPr>
              <a:t>Good</a:t>
            </a:r>
            <a:r>
              <a:rPr kumimoji="0" lang="en-US" sz="3000" b="0" i="0" u="none" strike="noStrike" cap="none" spc="0" normalizeH="0" dirty="0" smtClean="0">
                <a:ln>
                  <a:noFill/>
                </a:ln>
                <a:solidFill>
                  <a:srgbClr val="000000"/>
                </a:solidFill>
                <a:effectLst/>
                <a:uFillTx/>
                <a:latin typeface="+mn-lt"/>
                <a:ea typeface="+mn-ea"/>
                <a:cs typeface="+mn-cs"/>
                <a:sym typeface="Helvetica Neue"/>
              </a:rPr>
              <a:t> </a:t>
            </a:r>
            <a:r>
              <a:rPr kumimoji="0" lang="en-US" sz="3000" b="0" i="0" u="none" strike="noStrike" cap="none" spc="0" normalizeH="0" baseline="0" dirty="0" smtClean="0">
                <a:ln>
                  <a:noFill/>
                </a:ln>
                <a:solidFill>
                  <a:srgbClr val="000000"/>
                </a:solidFill>
                <a:effectLst/>
                <a:uFillTx/>
                <a:latin typeface="+mn-lt"/>
                <a:ea typeface="+mn-ea"/>
                <a:cs typeface="+mn-cs"/>
                <a:sym typeface="Helvetica Neue"/>
              </a:rPr>
              <a:t>Information Gets Buried</a:t>
            </a:r>
          </a:p>
          <a:p>
            <a:pPr marL="0" marR="0" indent="0" algn="ctr" defTabSz="1733930" rtl="0" fontAlgn="auto" latinLnBrk="0" hangingPunct="0">
              <a:lnSpc>
                <a:spcPct val="90000"/>
              </a:lnSpc>
              <a:spcBef>
                <a:spcPts val="3200"/>
              </a:spcBef>
              <a:spcAft>
                <a:spcPts val="0"/>
              </a:spcAft>
              <a:buClrTx/>
              <a:buSzTx/>
              <a:buFontTx/>
              <a:buNone/>
              <a:tabLst/>
            </a:pPr>
            <a:r>
              <a:rPr lang="en-US" dirty="0" smtClean="0"/>
              <a:t>Focused on Negative</a:t>
            </a:r>
          </a:p>
          <a:p>
            <a:pPr marL="0" marR="0" indent="0" algn="ctr" defTabSz="1733930" rtl="0" fontAlgn="auto" latinLnBrk="0" hangingPunct="0">
              <a:lnSpc>
                <a:spcPct val="90000"/>
              </a:lnSpc>
              <a:spcBef>
                <a:spcPts val="3200"/>
              </a:spcBef>
              <a:spcAft>
                <a:spcPts val="0"/>
              </a:spcAft>
              <a:buClrTx/>
              <a:buSzTx/>
              <a:buFontTx/>
              <a:buNone/>
              <a:tabLst/>
            </a:pPr>
            <a:r>
              <a:rPr lang="en-US" dirty="0" smtClean="0"/>
              <a:t>Jargon Laden </a:t>
            </a:r>
            <a:r>
              <a:rPr lang="en-US" dirty="0"/>
              <a:t>a</a:t>
            </a:r>
            <a:r>
              <a:rPr lang="en-US" dirty="0" smtClean="0"/>
              <a:t>nd Legalistic</a:t>
            </a:r>
          </a:p>
          <a:p>
            <a:pPr marL="0" marR="0" indent="0" algn="ctr" defTabSz="1733930" rtl="0" fontAlgn="auto" latinLnBrk="0" hangingPunct="0">
              <a:lnSpc>
                <a:spcPct val="90000"/>
              </a:lnSpc>
              <a:spcBef>
                <a:spcPts val="3200"/>
              </a:spcBef>
              <a:spcAft>
                <a:spcPts val="0"/>
              </a:spcAft>
              <a:buClrTx/>
              <a:buSzTx/>
              <a:buFontTx/>
              <a:buNone/>
              <a:tabLst/>
            </a:pPr>
            <a:r>
              <a:rPr lang="en-US" dirty="0" smtClean="0"/>
              <a:t>Created to </a:t>
            </a:r>
            <a:r>
              <a:rPr lang="en-US" dirty="0"/>
              <a:t>S</a:t>
            </a:r>
            <a:r>
              <a:rPr lang="en-US" dirty="0" smtClean="0"/>
              <a:t>atisfy </a:t>
            </a:r>
            <a:r>
              <a:rPr lang="en-US" dirty="0"/>
              <a:t>M</a:t>
            </a:r>
            <a:r>
              <a:rPr lang="en-US" dirty="0" smtClean="0"/>
              <a:t>ultiple Often Contradictory Goals (Welcome, but Don’t Do THIS)</a:t>
            </a:r>
          </a:p>
          <a:p>
            <a:pPr marL="0" marR="0" indent="0" algn="ctr" defTabSz="1733930" rtl="0" fontAlgn="auto" latinLnBrk="0" hangingPunct="0">
              <a:lnSpc>
                <a:spcPct val="90000"/>
              </a:lnSpc>
              <a:spcBef>
                <a:spcPts val="3200"/>
              </a:spcBef>
              <a:spcAft>
                <a:spcPts val="0"/>
              </a:spcAft>
              <a:buClrTx/>
              <a:buSzTx/>
              <a:buFontTx/>
              <a:buNone/>
              <a:tabLst/>
            </a:pPr>
            <a:r>
              <a:rPr lang="en-US" dirty="0" smtClean="0">
                <a:solidFill>
                  <a:srgbClr val="FF0000"/>
                </a:solidFill>
              </a:rPr>
              <a:t>Audience Problem </a:t>
            </a:r>
          </a:p>
          <a:p>
            <a:pPr marL="0" marR="0" indent="0" algn="ctr" defTabSz="1733930" rtl="0" fontAlgn="auto" latinLnBrk="0" hangingPunct="0">
              <a:lnSpc>
                <a:spcPct val="90000"/>
              </a:lnSpc>
              <a:spcBef>
                <a:spcPts val="3200"/>
              </a:spcBef>
              <a:spcAft>
                <a:spcPts val="0"/>
              </a:spcAft>
              <a:buClrTx/>
              <a:buSzTx/>
              <a:buFontTx/>
              <a:buNone/>
              <a:tabLst/>
            </a:pPr>
            <a:r>
              <a:rPr lang="en-US" dirty="0" smtClean="0"/>
              <a:t>(Given to students, but not created with students needs in mind)</a:t>
            </a: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9363870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026555" y="1477316"/>
            <a:ext cx="7416927" cy="6528817"/>
          </a:xfrm>
          <a:prstGeom prst="ellipse">
            <a:avLst/>
          </a:prstGeom>
          <a:noFill/>
          <a:ln w="12700" cap="flat">
            <a:solidFill>
              <a:schemeClr val="tx2">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Oval 5"/>
          <p:cNvSpPr/>
          <p:nvPr/>
        </p:nvSpPr>
        <p:spPr>
          <a:xfrm>
            <a:off x="4716302" y="1221281"/>
            <a:ext cx="7454361" cy="6784852"/>
          </a:xfrm>
          <a:prstGeom prst="ellipse">
            <a:avLst/>
          </a:prstGeom>
          <a:noFill/>
          <a:ln w="12700" cap="flat">
            <a:solidFill>
              <a:schemeClr val="tx2">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solidFill>
                  <a:schemeClr val="tx2">
                    <a:lumMod val="50000"/>
                  </a:schemeClr>
                </a:solidFill>
              </a:ln>
              <a:noFill/>
              <a:effectLst/>
              <a:uFillTx/>
              <a:latin typeface="Helvetica Neue Medium"/>
              <a:ea typeface="Helvetica Neue Medium"/>
              <a:cs typeface="Helvetica Neue Medium"/>
              <a:sym typeface="Helvetica Neue Medium"/>
            </a:endParaRPr>
          </a:p>
        </p:txBody>
      </p:sp>
      <p:sp>
        <p:nvSpPr>
          <p:cNvPr id="7" name="TextBox 6"/>
          <p:cNvSpPr txBox="1"/>
          <p:nvPr/>
        </p:nvSpPr>
        <p:spPr>
          <a:xfrm>
            <a:off x="5266729" y="3056264"/>
            <a:ext cx="2798064" cy="29956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90000"/>
              </a:lnSpc>
              <a:spcBef>
                <a:spcPts val="3200"/>
              </a:spcBef>
              <a:spcAft>
                <a:spcPts val="0"/>
              </a:spcAft>
              <a:buClrTx/>
              <a:buSzTx/>
              <a:buFontTx/>
              <a:buNone/>
              <a:tabLst/>
            </a:pPr>
            <a:r>
              <a:rPr lang="en-US" sz="2400" dirty="0" smtClean="0"/>
              <a:t>Who are you and how do I find you?</a:t>
            </a:r>
            <a:endParaRPr kumimoji="0" lang="en-US" sz="2400" b="0" i="0" u="none" strike="noStrike" cap="none" spc="0" normalizeH="0" baseline="0" dirty="0" smtClean="0">
              <a:ln>
                <a:noFill/>
              </a:ln>
              <a:solidFill>
                <a:srgbClr val="000000"/>
              </a:solidFill>
              <a:effectLst/>
              <a:uFillTx/>
              <a:latin typeface="+mn-lt"/>
              <a:ea typeface="+mn-ea"/>
              <a:cs typeface="+mn-cs"/>
              <a:sym typeface="Helvetica Neue"/>
            </a:endParaRPr>
          </a:p>
          <a:p>
            <a:pPr marL="0" marR="0" indent="0" algn="l" defTabSz="1733930" rtl="0" fontAlgn="auto" latinLnBrk="0" hangingPunct="0">
              <a:lnSpc>
                <a:spcPct val="90000"/>
              </a:lnSpc>
              <a:spcBef>
                <a:spcPts val="3200"/>
              </a:spcBef>
              <a:spcAft>
                <a:spcPts val="0"/>
              </a:spcAft>
              <a:buClrTx/>
              <a:buSzTx/>
              <a:buFontTx/>
              <a:buNone/>
              <a:tabLst/>
            </a:pPr>
            <a:r>
              <a:rPr kumimoji="0" lang="en-US" sz="2400" b="0" i="0" u="none" strike="noStrike" cap="none" spc="0" normalizeH="0" baseline="0" dirty="0" smtClean="0">
                <a:ln>
                  <a:noFill/>
                </a:ln>
                <a:solidFill>
                  <a:srgbClr val="000000"/>
                </a:solidFill>
                <a:effectLst/>
                <a:uFillTx/>
                <a:latin typeface="+mn-lt"/>
                <a:ea typeface="+mn-ea"/>
                <a:cs typeface="+mn-cs"/>
                <a:sym typeface="Helvetica Neue"/>
              </a:rPr>
              <a:t>Attendance</a:t>
            </a:r>
          </a:p>
          <a:p>
            <a:pPr marL="0" marR="0" indent="0" algn="l" defTabSz="1733930" rtl="0" fontAlgn="auto" latinLnBrk="0" hangingPunct="0">
              <a:lnSpc>
                <a:spcPct val="90000"/>
              </a:lnSpc>
              <a:spcBef>
                <a:spcPts val="3200"/>
              </a:spcBef>
              <a:spcAft>
                <a:spcPts val="0"/>
              </a:spcAft>
              <a:buClrTx/>
              <a:buSzTx/>
              <a:buFontTx/>
              <a:buNone/>
              <a:tabLst/>
            </a:pPr>
            <a:r>
              <a:rPr lang="en-US" sz="2400" dirty="0" smtClean="0"/>
              <a:t>Full Schedule/1</a:t>
            </a:r>
            <a:r>
              <a:rPr lang="en-US" sz="2400" baseline="30000" dirty="0" smtClean="0"/>
              <a:t>st</a:t>
            </a:r>
            <a:r>
              <a:rPr lang="en-US" sz="2400" dirty="0" smtClean="0"/>
              <a:t> Assignment</a:t>
            </a:r>
            <a:endParaRPr kumimoji="0" lang="en-US" sz="2400" b="0" i="0" u="none" strike="noStrike" cap="none" spc="0" normalizeH="0" baseline="0" dirty="0">
              <a:ln>
                <a:noFill/>
              </a:ln>
              <a:solidFill>
                <a:srgbClr val="000000"/>
              </a:solidFill>
              <a:effectLst/>
              <a:uFillTx/>
              <a:latin typeface="+mn-lt"/>
              <a:ea typeface="+mn-ea"/>
              <a:cs typeface="+mn-cs"/>
              <a:sym typeface="Helvetica Neue"/>
            </a:endParaRPr>
          </a:p>
        </p:txBody>
      </p:sp>
      <p:sp>
        <p:nvSpPr>
          <p:cNvPr id="8" name="TextBox 7"/>
          <p:cNvSpPr txBox="1"/>
          <p:nvPr/>
        </p:nvSpPr>
        <p:spPr>
          <a:xfrm>
            <a:off x="1999679" y="2313497"/>
            <a:ext cx="3218688" cy="62991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90000"/>
              </a:lnSpc>
              <a:spcBef>
                <a:spcPts val="3200"/>
              </a:spcBef>
              <a:spcAft>
                <a:spcPts val="0"/>
              </a:spcAft>
              <a:buClrTx/>
              <a:buSzTx/>
              <a:buFontTx/>
              <a:buNone/>
              <a:tabLst/>
            </a:pPr>
            <a:r>
              <a:rPr kumimoji="0" lang="en-US" sz="3000" b="0" i="0" u="none" strike="noStrike" cap="none" spc="0" normalizeH="0" dirty="0" smtClean="0">
                <a:ln>
                  <a:noFill/>
                </a:ln>
                <a:solidFill>
                  <a:srgbClr val="000000"/>
                </a:solidFill>
                <a:effectLst/>
                <a:uFillTx/>
                <a:latin typeface="+mn-lt"/>
                <a:ea typeface="+mn-ea"/>
                <a:cs typeface="+mn-cs"/>
                <a:sym typeface="Helvetica Neue"/>
              </a:rPr>
              <a:t>Prerequisites</a:t>
            </a:r>
          </a:p>
          <a:p>
            <a:pPr marL="0" marR="0" indent="0" algn="l" defTabSz="1733930" rtl="0" fontAlgn="auto" latinLnBrk="0" hangingPunct="0">
              <a:lnSpc>
                <a:spcPct val="90000"/>
              </a:lnSpc>
              <a:spcBef>
                <a:spcPts val="3200"/>
              </a:spcBef>
              <a:spcAft>
                <a:spcPts val="0"/>
              </a:spcAft>
              <a:buClrTx/>
              <a:buSzTx/>
              <a:buFontTx/>
              <a:buNone/>
              <a:tabLst/>
            </a:pPr>
            <a:r>
              <a:rPr lang="en-US" dirty="0" smtClean="0"/>
              <a:t>Learning Outcomes</a:t>
            </a:r>
            <a:endParaRPr kumimoji="0" lang="en-US" sz="3000" b="0" i="0" u="none" strike="noStrike" cap="none" spc="0" normalizeH="0" dirty="0" smtClean="0">
              <a:ln>
                <a:noFill/>
              </a:ln>
              <a:solidFill>
                <a:srgbClr val="000000"/>
              </a:solidFill>
              <a:effectLst/>
              <a:uFillTx/>
              <a:latin typeface="+mn-lt"/>
              <a:ea typeface="+mn-ea"/>
              <a:cs typeface="+mn-cs"/>
              <a:sym typeface="Helvetica Neue"/>
            </a:endParaRPr>
          </a:p>
          <a:p>
            <a:pPr marL="0" marR="0" indent="0" algn="l" defTabSz="1733930" rtl="0" fontAlgn="auto" latinLnBrk="0" hangingPunct="0">
              <a:lnSpc>
                <a:spcPct val="90000"/>
              </a:lnSpc>
              <a:spcBef>
                <a:spcPts val="3200"/>
              </a:spcBef>
              <a:spcAft>
                <a:spcPts val="0"/>
              </a:spcAft>
              <a:buClrTx/>
              <a:buSzTx/>
              <a:buFontTx/>
              <a:buNone/>
              <a:tabLst/>
            </a:pPr>
            <a:r>
              <a:rPr kumimoji="0" lang="en-US" sz="3000" b="0" i="0" u="none" strike="noStrike" cap="none" spc="0" normalizeH="0" dirty="0" smtClean="0">
                <a:ln>
                  <a:noFill/>
                </a:ln>
                <a:solidFill>
                  <a:srgbClr val="000000"/>
                </a:solidFill>
                <a:effectLst/>
                <a:uFillTx/>
                <a:latin typeface="+mn-lt"/>
                <a:ea typeface="+mn-ea"/>
                <a:cs typeface="+mn-cs"/>
                <a:sym typeface="Helvetica Neue"/>
              </a:rPr>
              <a:t>Grading </a:t>
            </a:r>
          </a:p>
          <a:p>
            <a:pPr marL="0" marR="0" indent="0" algn="l" defTabSz="1733930" rtl="0" fontAlgn="auto" latinLnBrk="0" hangingPunct="0">
              <a:lnSpc>
                <a:spcPct val="90000"/>
              </a:lnSpc>
              <a:spcBef>
                <a:spcPts val="3200"/>
              </a:spcBef>
              <a:spcAft>
                <a:spcPts val="0"/>
              </a:spcAft>
              <a:buClrTx/>
              <a:buSzTx/>
              <a:buFontTx/>
              <a:buNone/>
              <a:tabLst/>
            </a:pPr>
            <a:r>
              <a:rPr kumimoji="0" lang="en-US" sz="3000" b="0" i="0" u="none" strike="noStrike" cap="none" spc="0" normalizeH="0" dirty="0" smtClean="0">
                <a:ln>
                  <a:noFill/>
                </a:ln>
                <a:solidFill>
                  <a:srgbClr val="000000"/>
                </a:solidFill>
                <a:effectLst/>
                <a:uFillTx/>
                <a:latin typeface="+mn-lt"/>
                <a:ea typeface="+mn-ea"/>
                <a:cs typeface="+mn-cs"/>
                <a:sym typeface="Helvetica Neue"/>
              </a:rPr>
              <a:t>Assignments</a:t>
            </a:r>
          </a:p>
          <a:p>
            <a:pPr marL="0" marR="0" indent="0" algn="l" defTabSz="1733930" rtl="0" fontAlgn="auto" latinLnBrk="0" hangingPunct="0">
              <a:lnSpc>
                <a:spcPct val="90000"/>
              </a:lnSpc>
              <a:spcBef>
                <a:spcPts val="3200"/>
              </a:spcBef>
              <a:spcAft>
                <a:spcPts val="0"/>
              </a:spcAft>
              <a:buClrTx/>
              <a:buSzTx/>
              <a:buFontTx/>
              <a:buNone/>
              <a:tabLst/>
            </a:pPr>
            <a:r>
              <a:rPr lang="en-US" dirty="0" smtClean="0"/>
              <a:t>Policies</a:t>
            </a:r>
            <a:endParaRPr kumimoji="0" lang="en-US" sz="3000" b="0" i="0" u="none" strike="noStrike" cap="none" spc="0" normalizeH="0" dirty="0" smtClean="0">
              <a:ln>
                <a:noFill/>
              </a:ln>
              <a:solidFill>
                <a:srgbClr val="000000"/>
              </a:solidFill>
              <a:effectLst/>
              <a:uFillTx/>
              <a:latin typeface="+mn-lt"/>
              <a:ea typeface="+mn-ea"/>
              <a:cs typeface="+mn-cs"/>
              <a:sym typeface="Helvetica Neue"/>
            </a:endParaRPr>
          </a:p>
          <a:p>
            <a:pPr marL="0" marR="0" indent="0" algn="l" defTabSz="1733930" rtl="0" fontAlgn="auto" latinLnBrk="0" hangingPunct="0">
              <a:lnSpc>
                <a:spcPct val="90000"/>
              </a:lnSpc>
              <a:spcBef>
                <a:spcPts val="3200"/>
              </a:spcBef>
              <a:spcAft>
                <a:spcPts val="0"/>
              </a:spcAft>
              <a:buClrTx/>
              <a:buSzTx/>
              <a:buFontTx/>
              <a:buNone/>
              <a:tabLst/>
            </a:pPr>
            <a:endParaRPr kumimoji="0" lang="en-US" sz="3000" b="0" i="0" u="none" strike="noStrike" cap="none" spc="0" normalizeH="0" dirty="0" smtClean="0">
              <a:ln>
                <a:noFill/>
              </a:ln>
              <a:solidFill>
                <a:srgbClr val="000000"/>
              </a:solidFill>
              <a:effectLst/>
              <a:uFillTx/>
              <a:latin typeface="+mn-lt"/>
              <a:ea typeface="+mn-ea"/>
              <a:cs typeface="+mn-cs"/>
              <a:sym typeface="Helvetica Neue"/>
            </a:endParaRPr>
          </a:p>
          <a:p>
            <a:pPr marL="0" marR="0" indent="0" algn="l" defTabSz="1733930" rtl="0" fontAlgn="auto" latinLnBrk="0" hangingPunct="0">
              <a:lnSpc>
                <a:spcPct val="90000"/>
              </a:lnSpc>
              <a:spcBef>
                <a:spcPts val="320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p:txBody>
      </p:sp>
      <p:sp>
        <p:nvSpPr>
          <p:cNvPr id="9" name="TextBox 8"/>
          <p:cNvSpPr txBox="1"/>
          <p:nvPr/>
        </p:nvSpPr>
        <p:spPr>
          <a:xfrm>
            <a:off x="544068" y="-335765"/>
            <a:ext cx="3694176" cy="17594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90000"/>
              </a:lnSpc>
              <a:spcBef>
                <a:spcPts val="3200"/>
              </a:spcBef>
              <a:spcAft>
                <a:spcPts val="0"/>
              </a:spcAft>
              <a:buClrTx/>
              <a:buSzTx/>
              <a:buFontTx/>
              <a:buNone/>
              <a:tabLst/>
            </a:pPr>
            <a:r>
              <a:rPr kumimoji="0" lang="en-US" sz="3000" b="0" i="0" u="none" strike="noStrike" cap="none" spc="0" normalizeH="0" baseline="0" dirty="0" smtClean="0">
                <a:ln>
                  <a:noFill/>
                </a:ln>
                <a:solidFill>
                  <a:srgbClr val="000000"/>
                </a:solidFill>
                <a:effectLst/>
                <a:uFillTx/>
                <a:latin typeface="+mn-lt"/>
                <a:ea typeface="+mn-ea"/>
                <a:cs typeface="+mn-cs"/>
                <a:sym typeface="Helvetica Neue"/>
              </a:rPr>
              <a:t>What Professors Think Students Want On</a:t>
            </a:r>
            <a:r>
              <a:rPr kumimoji="0" lang="en-US" sz="3000" b="0" i="0" u="none" strike="noStrike" cap="none" spc="0" normalizeH="0" dirty="0" smtClean="0">
                <a:ln>
                  <a:noFill/>
                </a:ln>
                <a:solidFill>
                  <a:srgbClr val="000000"/>
                </a:solidFill>
                <a:effectLst/>
                <a:uFillTx/>
                <a:latin typeface="+mn-lt"/>
                <a:ea typeface="+mn-ea"/>
                <a:cs typeface="+mn-cs"/>
                <a:sym typeface="Helvetica Neue"/>
              </a:rPr>
              <a:t> </a:t>
            </a:r>
            <a:r>
              <a:rPr kumimoji="0" lang="en-US" sz="3000" b="0" i="0" u="none" strike="noStrike" cap="none" spc="0" normalizeH="0" baseline="0" dirty="0" smtClean="0">
                <a:ln>
                  <a:noFill/>
                </a:ln>
                <a:solidFill>
                  <a:srgbClr val="000000"/>
                </a:solidFill>
                <a:effectLst/>
                <a:uFillTx/>
                <a:latin typeface="+mn-lt"/>
                <a:ea typeface="+mn-ea"/>
                <a:cs typeface="+mn-cs"/>
                <a:sym typeface="Helvetica Neue"/>
              </a:rPr>
              <a:t>Day 1</a:t>
            </a: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p:txBody>
      </p:sp>
      <p:sp>
        <p:nvSpPr>
          <p:cNvPr id="10" name="TextBox 9"/>
          <p:cNvSpPr txBox="1"/>
          <p:nvPr/>
        </p:nvSpPr>
        <p:spPr>
          <a:xfrm>
            <a:off x="5936488" y="8262168"/>
            <a:ext cx="7068312" cy="9284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90000"/>
              </a:lnSpc>
              <a:spcBef>
                <a:spcPts val="3200"/>
              </a:spcBef>
              <a:spcAft>
                <a:spcPts val="0"/>
              </a:spcAft>
              <a:buClrTx/>
              <a:buSzTx/>
              <a:buFontTx/>
              <a:buNone/>
              <a:tabLst/>
            </a:pPr>
            <a:r>
              <a:rPr kumimoji="0" lang="en-US" sz="3000" b="0" i="0" u="none" strike="noStrike" cap="none" spc="0" normalizeH="0" baseline="0" dirty="0" smtClean="0">
                <a:ln>
                  <a:noFill/>
                </a:ln>
                <a:solidFill>
                  <a:srgbClr val="000000"/>
                </a:solidFill>
                <a:effectLst/>
                <a:uFillTx/>
                <a:latin typeface="+mn-lt"/>
                <a:ea typeface="+mn-ea"/>
                <a:cs typeface="+mn-cs"/>
                <a:sym typeface="Helvetica Neue"/>
              </a:rPr>
              <a:t>What Students Actually Want On Day 1</a:t>
            </a: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p:txBody>
      </p:sp>
      <p:sp>
        <p:nvSpPr>
          <p:cNvPr id="11" name="TextBox 10"/>
          <p:cNvSpPr txBox="1"/>
          <p:nvPr/>
        </p:nvSpPr>
        <p:spPr>
          <a:xfrm>
            <a:off x="8782914" y="2231203"/>
            <a:ext cx="2546251" cy="63042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1733930" rtl="0" fontAlgn="auto" latinLnBrk="0" hangingPunct="0">
              <a:lnSpc>
                <a:spcPct val="90000"/>
              </a:lnSpc>
              <a:spcBef>
                <a:spcPts val="3200"/>
              </a:spcBef>
              <a:spcAft>
                <a:spcPts val="0"/>
              </a:spcAft>
              <a:buClrTx/>
              <a:buSzTx/>
              <a:buFontTx/>
              <a:buNone/>
              <a:tabLst/>
            </a:pPr>
            <a:r>
              <a:rPr kumimoji="0" lang="en-US" sz="3000" b="0" i="0" u="none" strike="noStrike" cap="none" spc="0" normalizeH="0" baseline="0" dirty="0" smtClean="0">
                <a:ln>
                  <a:noFill/>
                </a:ln>
                <a:solidFill>
                  <a:srgbClr val="000000"/>
                </a:solidFill>
                <a:effectLst/>
                <a:uFillTx/>
                <a:latin typeface="+mn-lt"/>
                <a:ea typeface="+mn-ea"/>
                <a:cs typeface="+mn-cs"/>
                <a:sym typeface="Helvetica Neue"/>
              </a:rPr>
              <a:t>Cost</a:t>
            </a:r>
            <a:r>
              <a:rPr kumimoji="0" lang="en-US" sz="3000" b="0" i="0" u="none" strike="noStrike" cap="none" spc="0" normalizeH="0" dirty="0" smtClean="0">
                <a:ln>
                  <a:noFill/>
                </a:ln>
                <a:solidFill>
                  <a:srgbClr val="000000"/>
                </a:solidFill>
                <a:effectLst/>
                <a:uFillTx/>
                <a:latin typeface="+mn-lt"/>
                <a:ea typeface="+mn-ea"/>
                <a:cs typeface="+mn-cs"/>
                <a:sym typeface="Helvetica Neue"/>
              </a:rPr>
              <a:t> of Books</a:t>
            </a:r>
          </a:p>
          <a:p>
            <a:pPr marL="0" marR="0" indent="0" algn="l" defTabSz="1733930" rtl="0" fontAlgn="auto" latinLnBrk="0" hangingPunct="0">
              <a:lnSpc>
                <a:spcPct val="90000"/>
              </a:lnSpc>
              <a:spcBef>
                <a:spcPts val="3200"/>
              </a:spcBef>
              <a:spcAft>
                <a:spcPts val="0"/>
              </a:spcAft>
              <a:buClrTx/>
              <a:buSzTx/>
              <a:buFontTx/>
              <a:buNone/>
              <a:tabLst/>
            </a:pPr>
            <a:r>
              <a:rPr lang="en-US" baseline="0" dirty="0" smtClean="0"/>
              <a:t>Amount</a:t>
            </a:r>
            <a:r>
              <a:rPr lang="en-US" dirty="0" smtClean="0"/>
              <a:t> of Work</a:t>
            </a:r>
          </a:p>
          <a:p>
            <a:pPr marL="0" marR="0" indent="0" algn="l" defTabSz="1733930" rtl="0" fontAlgn="auto" latinLnBrk="0" hangingPunct="0">
              <a:lnSpc>
                <a:spcPct val="90000"/>
              </a:lnSpc>
              <a:spcBef>
                <a:spcPts val="3200"/>
              </a:spcBef>
              <a:spcAft>
                <a:spcPts val="0"/>
              </a:spcAft>
              <a:buClrTx/>
              <a:buSzTx/>
              <a:buFontTx/>
              <a:buNone/>
              <a:tabLst/>
            </a:pPr>
            <a:r>
              <a:rPr lang="en-US" dirty="0" smtClean="0"/>
              <a:t>Difficulty of Course</a:t>
            </a:r>
          </a:p>
          <a:p>
            <a:pPr marL="0" marR="0" indent="0" algn="l" defTabSz="1733930" rtl="0" fontAlgn="auto" latinLnBrk="0" hangingPunct="0">
              <a:lnSpc>
                <a:spcPct val="90000"/>
              </a:lnSpc>
              <a:spcBef>
                <a:spcPts val="3200"/>
              </a:spcBef>
              <a:spcAft>
                <a:spcPts val="0"/>
              </a:spcAft>
              <a:buClrTx/>
              <a:buSzTx/>
              <a:buFontTx/>
              <a:buNone/>
              <a:tabLst/>
            </a:pPr>
            <a:r>
              <a:rPr lang="en-US" dirty="0" smtClean="0"/>
              <a:t>Flexibility of Prof</a:t>
            </a:r>
          </a:p>
          <a:p>
            <a:pPr marL="0" marR="0" indent="0" algn="l" defTabSz="1733930" rtl="0" fontAlgn="auto" latinLnBrk="0" hangingPunct="0">
              <a:lnSpc>
                <a:spcPct val="90000"/>
              </a:lnSpc>
              <a:spcBef>
                <a:spcPts val="3200"/>
              </a:spcBef>
              <a:spcAft>
                <a:spcPts val="0"/>
              </a:spcAft>
              <a:buClrTx/>
              <a:buSzTx/>
              <a:buFontTx/>
              <a:buNone/>
              <a:tabLst/>
            </a:pPr>
            <a:endParaRPr lang="en-US" dirty="0" smtClean="0"/>
          </a:p>
          <a:p>
            <a:pPr marL="0" marR="0" indent="0" algn="l" defTabSz="1733930" rtl="0" fontAlgn="auto" latinLnBrk="0" hangingPunct="0">
              <a:lnSpc>
                <a:spcPct val="90000"/>
              </a:lnSpc>
              <a:spcBef>
                <a:spcPts val="320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mn-lt"/>
              <a:ea typeface="+mn-ea"/>
              <a:cs typeface="+mn-cs"/>
              <a:sym typeface="Helvetica Neue"/>
            </a:endParaRPr>
          </a:p>
        </p:txBody>
      </p:sp>
    </p:spTree>
    <p:extLst>
      <p:ext uri="{BB962C8B-B14F-4D97-AF65-F5344CB8AC3E}">
        <p14:creationId xmlns:p14="http://schemas.microsoft.com/office/powerpoint/2010/main" val="95885956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Syllabus a Contract?</a:t>
            </a:r>
            <a:endParaRPr lang="en-US" dirty="0"/>
          </a:p>
        </p:txBody>
      </p:sp>
      <p:sp>
        <p:nvSpPr>
          <p:cNvPr id="4" name="TextBox 3"/>
          <p:cNvSpPr txBox="1"/>
          <p:nvPr/>
        </p:nvSpPr>
        <p:spPr>
          <a:xfrm>
            <a:off x="698500" y="1687058"/>
            <a:ext cx="11847068" cy="79508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dirty="0">
                <a:solidFill>
                  <a:srgbClr val="FF0000"/>
                </a:solidFill>
              </a:rPr>
              <a:t>A syllabus is NOT a legal contract. </a:t>
            </a:r>
          </a:p>
          <a:p>
            <a:pPr algn="ctr"/>
            <a:r>
              <a:rPr lang="en-US" dirty="0">
                <a:solidFill>
                  <a:srgbClr val="FF0000"/>
                </a:solidFill>
              </a:rPr>
              <a:t>It has never been upheld in any court as such.  </a:t>
            </a:r>
          </a:p>
          <a:p>
            <a:pPr algn="ctr"/>
            <a:r>
              <a:rPr lang="en-US" dirty="0" smtClean="0">
                <a:solidFill>
                  <a:srgbClr val="00B0F0"/>
                </a:solidFill>
              </a:rPr>
              <a:t>It </a:t>
            </a:r>
            <a:r>
              <a:rPr lang="en-US" u="sng" dirty="0">
                <a:solidFill>
                  <a:srgbClr val="00B0F0"/>
                </a:solidFill>
              </a:rPr>
              <a:t>CAN</a:t>
            </a:r>
            <a:r>
              <a:rPr lang="en-US" dirty="0">
                <a:solidFill>
                  <a:srgbClr val="00B0F0"/>
                </a:solidFill>
              </a:rPr>
              <a:t> be used in Grade Appeals </a:t>
            </a:r>
          </a:p>
          <a:p>
            <a:pPr algn="ctr"/>
            <a:r>
              <a:rPr lang="en-US" dirty="0" smtClean="0">
                <a:solidFill>
                  <a:srgbClr val="00B0F0"/>
                </a:solidFill>
              </a:rPr>
              <a:t>Or Disciplinary Hearings</a:t>
            </a:r>
          </a:p>
          <a:p>
            <a:pPr algn="ctr"/>
            <a:r>
              <a:rPr lang="en-US" dirty="0" smtClean="0">
                <a:solidFill>
                  <a:srgbClr val="00B0F0"/>
                </a:solidFill>
              </a:rPr>
              <a:t>so behavioral expectation and grading </a:t>
            </a:r>
            <a:r>
              <a:rPr lang="en-US" dirty="0">
                <a:solidFill>
                  <a:srgbClr val="00B0F0"/>
                </a:solidFill>
              </a:rPr>
              <a:t>components </a:t>
            </a:r>
            <a:endParaRPr lang="en-US" dirty="0" smtClean="0">
              <a:solidFill>
                <a:srgbClr val="00B0F0"/>
              </a:solidFill>
            </a:endParaRPr>
          </a:p>
          <a:p>
            <a:pPr algn="ctr"/>
            <a:r>
              <a:rPr lang="en-US" dirty="0">
                <a:solidFill>
                  <a:srgbClr val="0070C0"/>
                </a:solidFill>
              </a:rPr>
              <a:t>e</a:t>
            </a:r>
            <a:r>
              <a:rPr lang="en-US" dirty="0" smtClean="0">
                <a:solidFill>
                  <a:srgbClr val="0070C0"/>
                </a:solidFill>
              </a:rPr>
              <a:t>specially those that are unique to you </a:t>
            </a:r>
          </a:p>
          <a:p>
            <a:pPr algn="ctr"/>
            <a:r>
              <a:rPr lang="en-US" dirty="0" smtClean="0">
                <a:solidFill>
                  <a:srgbClr val="00B0F0"/>
                </a:solidFill>
              </a:rPr>
              <a:t>DO need </a:t>
            </a:r>
            <a:r>
              <a:rPr lang="en-US" dirty="0">
                <a:solidFill>
                  <a:srgbClr val="00B0F0"/>
                </a:solidFill>
              </a:rPr>
              <a:t>to be </a:t>
            </a:r>
            <a:r>
              <a:rPr lang="en-US" dirty="0" smtClean="0">
                <a:solidFill>
                  <a:srgbClr val="00B0F0"/>
                </a:solidFill>
              </a:rPr>
              <a:t>explicit and clear.</a:t>
            </a:r>
          </a:p>
          <a:p>
            <a:pPr algn="ctr"/>
            <a:r>
              <a:rPr lang="en-US" b="1" dirty="0" smtClean="0"/>
              <a:t>HOWEVER, THEY DON’T HAVE TO BE ALL CAPS, IN BOLD, AND ON THE FIRST PAGE TO BE ENFORCABLE.</a:t>
            </a:r>
          </a:p>
          <a:p>
            <a:pPr algn="ctr"/>
            <a:r>
              <a:rPr lang="en-US" dirty="0" smtClean="0"/>
              <a:t> </a:t>
            </a:r>
            <a:endParaRPr lang="en-US" dirty="0"/>
          </a:p>
        </p:txBody>
      </p:sp>
    </p:spTree>
    <p:extLst>
      <p:ext uri="{BB962C8B-B14F-4D97-AF65-F5344CB8AC3E}">
        <p14:creationId xmlns:p14="http://schemas.microsoft.com/office/powerpoint/2010/main" val="414463821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a syllabus do? </a:t>
            </a:r>
            <a:endParaRPr lang="en-US" dirty="0"/>
          </a:p>
        </p:txBody>
      </p:sp>
      <p:sp>
        <p:nvSpPr>
          <p:cNvPr id="6" name="TextBox 5"/>
          <p:cNvSpPr txBox="1"/>
          <p:nvPr/>
        </p:nvSpPr>
        <p:spPr>
          <a:xfrm>
            <a:off x="803148" y="2361175"/>
            <a:ext cx="11503152" cy="62314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5400" dirty="0" smtClean="0"/>
              <a:t>The </a:t>
            </a:r>
            <a:r>
              <a:rPr lang="en-US" sz="5400" dirty="0"/>
              <a:t>chief rhetorical purpose of the </a:t>
            </a:r>
            <a:r>
              <a:rPr lang="en-US" sz="5400" dirty="0" smtClean="0"/>
              <a:t>syllabus is to </a:t>
            </a:r>
            <a:r>
              <a:rPr lang="en-US" sz="5400" dirty="0"/>
              <a:t>convince your students to buy in to your </a:t>
            </a:r>
            <a:r>
              <a:rPr lang="en-US" sz="5400" dirty="0" smtClean="0"/>
              <a:t>course! </a:t>
            </a:r>
          </a:p>
          <a:p>
            <a:pPr algn="ctr"/>
            <a:endParaRPr kumimoji="0" lang="en-US" sz="5400" b="0" i="0" u="none" strike="noStrike" cap="none" spc="0" normalizeH="0" baseline="0" dirty="0" smtClean="0">
              <a:ln>
                <a:noFill/>
              </a:ln>
              <a:solidFill>
                <a:srgbClr val="000000"/>
              </a:solidFill>
              <a:effectLst/>
              <a:uFillTx/>
              <a:sym typeface="Helvetica Neue"/>
            </a:endParaRPr>
          </a:p>
          <a:p>
            <a:pPr algn="ctr"/>
            <a:r>
              <a:rPr kumimoji="0" lang="en-US" sz="5400" b="0" i="0" u="none" strike="noStrike" cap="none" spc="0" normalizeH="0" baseline="0" dirty="0" smtClean="0">
                <a:ln>
                  <a:noFill/>
                </a:ln>
                <a:solidFill>
                  <a:srgbClr val="000000"/>
                </a:solidFill>
                <a:effectLst/>
                <a:uFillTx/>
                <a:sym typeface="Helvetica Neue"/>
              </a:rPr>
              <a:t>I WANT   -&gt;   We/You </a:t>
            </a:r>
            <a:r>
              <a:rPr kumimoji="0" lang="en-US" sz="5400" b="0" i="0" u="none" strike="noStrike" cap="none" spc="0" normalizeH="0" dirty="0" smtClean="0">
                <a:ln>
                  <a:noFill/>
                </a:ln>
                <a:solidFill>
                  <a:srgbClr val="000000"/>
                </a:solidFill>
                <a:effectLst/>
                <a:uFillTx/>
                <a:sym typeface="Helvetica Neue"/>
              </a:rPr>
              <a:t> Will</a:t>
            </a:r>
          </a:p>
          <a:p>
            <a:pPr algn="ctr"/>
            <a:r>
              <a:rPr lang="en-US" sz="5400" dirty="0" smtClean="0"/>
              <a:t>Policies   -&gt;   Collaboration</a:t>
            </a:r>
            <a:endParaRPr lang="en-US" sz="5400" dirty="0" smtClean="0">
              <a:solidFill>
                <a:srgbClr val="FF0000"/>
              </a:solidFill>
            </a:endParaRPr>
          </a:p>
        </p:txBody>
      </p:sp>
    </p:spTree>
    <p:extLst>
      <p:ext uri="{BB962C8B-B14F-4D97-AF65-F5344CB8AC3E}">
        <p14:creationId xmlns:p14="http://schemas.microsoft.com/office/powerpoint/2010/main" val="231371368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Introduce and Engage </a:t>
            </a:r>
            <a:endParaRPr lang="en-US" dirty="0"/>
          </a:p>
        </p:txBody>
      </p:sp>
      <p:sp>
        <p:nvSpPr>
          <p:cNvPr id="4" name="TextBox 3"/>
          <p:cNvSpPr txBox="1"/>
          <p:nvPr/>
        </p:nvSpPr>
        <p:spPr>
          <a:xfrm>
            <a:off x="859536" y="1743889"/>
            <a:ext cx="11446764" cy="71250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dirty="0" smtClean="0"/>
              <a:t>If the </a:t>
            </a:r>
            <a:r>
              <a:rPr lang="en-US" dirty="0"/>
              <a:t>goal is to </a:t>
            </a:r>
            <a:r>
              <a:rPr lang="en-US" dirty="0">
                <a:solidFill>
                  <a:srgbClr val="FF0000"/>
                </a:solidFill>
              </a:rPr>
              <a:t>introduce and engage </a:t>
            </a:r>
            <a:endParaRPr lang="en-US" dirty="0" smtClean="0">
              <a:solidFill>
                <a:srgbClr val="FF0000"/>
              </a:solidFill>
            </a:endParaRPr>
          </a:p>
          <a:p>
            <a:pPr algn="ctr"/>
            <a:r>
              <a:rPr lang="en-US" dirty="0" smtClean="0"/>
              <a:t>then </a:t>
            </a:r>
            <a:r>
              <a:rPr lang="en-US" dirty="0"/>
              <a:t>technical writers say, </a:t>
            </a:r>
          </a:p>
          <a:p>
            <a:pPr algn="ctr"/>
            <a:r>
              <a:rPr lang="en-US" dirty="0"/>
              <a:t>“instructions written in </a:t>
            </a:r>
            <a:r>
              <a:rPr lang="en-US" dirty="0">
                <a:solidFill>
                  <a:srgbClr val="00B0F0"/>
                </a:solidFill>
              </a:rPr>
              <a:t>plain language</a:t>
            </a:r>
            <a:r>
              <a:rPr lang="en-US" dirty="0"/>
              <a:t>, </a:t>
            </a:r>
          </a:p>
          <a:p>
            <a:pPr algn="ctr"/>
            <a:r>
              <a:rPr lang="en-US" dirty="0"/>
              <a:t>with </a:t>
            </a:r>
            <a:r>
              <a:rPr lang="en-US" dirty="0">
                <a:solidFill>
                  <a:srgbClr val="00B0F0"/>
                </a:solidFill>
              </a:rPr>
              <a:t>beautiful, </a:t>
            </a:r>
            <a:r>
              <a:rPr lang="en-US" dirty="0" smtClean="0">
                <a:solidFill>
                  <a:srgbClr val="00B0F0"/>
                </a:solidFill>
              </a:rPr>
              <a:t>simple, durable designs </a:t>
            </a:r>
            <a:endParaRPr lang="en-US" dirty="0">
              <a:solidFill>
                <a:srgbClr val="00B0F0"/>
              </a:solidFill>
            </a:endParaRPr>
          </a:p>
          <a:p>
            <a:pPr algn="ctr"/>
            <a:r>
              <a:rPr lang="en-US" dirty="0"/>
              <a:t>are much more likely to be read, </a:t>
            </a:r>
            <a:endParaRPr lang="en-US" dirty="0" smtClean="0"/>
          </a:p>
          <a:p>
            <a:pPr algn="ctr"/>
            <a:r>
              <a:rPr lang="en-US" dirty="0" smtClean="0"/>
              <a:t>to </a:t>
            </a:r>
            <a:r>
              <a:rPr lang="en-US" dirty="0"/>
              <a:t>be used, </a:t>
            </a:r>
            <a:endParaRPr lang="en-US" dirty="0" smtClean="0"/>
          </a:p>
          <a:p>
            <a:pPr algn="ctr"/>
            <a:r>
              <a:rPr lang="en-US" dirty="0" smtClean="0"/>
              <a:t>and </a:t>
            </a:r>
            <a:r>
              <a:rPr lang="en-US" dirty="0"/>
              <a:t>to be effective|”</a:t>
            </a:r>
          </a:p>
          <a:p>
            <a:r>
              <a:rPr lang="en-US" dirty="0"/>
              <a:t>(https://community.chronicle.com/news/1864-your-syllabus-doesn-t-have-to-look-like-a-contract)</a:t>
            </a:r>
          </a:p>
        </p:txBody>
      </p:sp>
    </p:spTree>
    <p:extLst>
      <p:ext uri="{BB962C8B-B14F-4D97-AF65-F5344CB8AC3E}">
        <p14:creationId xmlns:p14="http://schemas.microsoft.com/office/powerpoint/2010/main" val="111234479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1733930" rtl="0" fontAlgn="auto" latinLnBrk="0" hangingPunct="0">
          <a:lnSpc>
            <a:spcPct val="90000"/>
          </a:lnSpc>
          <a:spcBef>
            <a:spcPts val="320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1827</TotalTime>
  <Words>1254</Words>
  <Application>Microsoft Office PowerPoint</Application>
  <PresentationFormat>Custom</PresentationFormat>
  <Paragraphs>186</Paragraphs>
  <Slides>29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Graphik</vt:lpstr>
      <vt:lpstr>Graphik Medium</vt:lpstr>
      <vt:lpstr>Graphik Semibold</vt:lpstr>
      <vt:lpstr>Helvetica</vt:lpstr>
      <vt:lpstr>Helvetica Neue</vt:lpstr>
      <vt:lpstr>Helvetica Neue Medium</vt:lpstr>
      <vt:lpstr>SF Hello Light</vt:lpstr>
      <vt:lpstr>SF Hello Regular</vt:lpstr>
      <vt:lpstr>21_BasicWhite</vt:lpstr>
      <vt:lpstr>   New Syllabus Designs Spring 2021</vt:lpstr>
      <vt:lpstr>College Wide  Syllabus Requirements  and a Template  are available online</vt:lpstr>
      <vt:lpstr>Why do we have to repeat so much?</vt:lpstr>
      <vt:lpstr>What if …</vt:lpstr>
      <vt:lpstr>PowerPoint Presentation</vt:lpstr>
      <vt:lpstr>PowerPoint Presentation</vt:lpstr>
      <vt:lpstr>Is the Syllabus a Contract?</vt:lpstr>
      <vt:lpstr>What can a syllabus do? </vt:lpstr>
      <vt:lpstr>Introduce and Engage </vt:lpstr>
      <vt:lpstr>Useful Programs</vt:lpstr>
      <vt:lpstr>Pictochart</vt:lpstr>
      <vt:lpstr>PowerPoint Presentation</vt:lpstr>
      <vt:lpstr>Sketch Noted Syllabus (Hand Drawn and Scanned)</vt:lpstr>
      <vt:lpstr>PowerPoint Presentation</vt:lpstr>
      <vt:lpstr>Blogs: You Post -&gt; They Respond  </vt:lpstr>
      <vt:lpstr>Wix Web Site</vt:lpstr>
      <vt:lpstr>Big Picture Matters</vt:lpstr>
      <vt:lpstr>Start by Imagining Leaner Centered FAQ:  </vt:lpstr>
      <vt:lpstr>Appendix the Rules</vt:lpstr>
      <vt:lpstr>Infographic Classroom Policies</vt:lpstr>
      <vt:lpstr>Provide Resources In Week 2</vt:lpstr>
      <vt:lpstr>Clean and Clear</vt:lpstr>
      <vt:lpstr>PowerPoint Presentation</vt:lpstr>
      <vt:lpstr>Clean and Clear</vt:lpstr>
      <vt:lpstr>Clean and Clear</vt:lpstr>
      <vt:lpstr>Clean and Clear</vt:lpstr>
      <vt:lpstr>First Day?</vt:lpstr>
      <vt:lpstr>Talk About Your Support for Them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Syllabus Design for Online Classes</dc:title>
  <dc:creator>Microsoft Office User</dc:creator>
  <cp:lastModifiedBy>Emily Dotson</cp:lastModifiedBy>
  <cp:revision>136</cp:revision>
  <dcterms:created xsi:type="dcterms:W3CDTF">2020-05-18T21:07:36Z</dcterms:created>
  <dcterms:modified xsi:type="dcterms:W3CDTF">2021-01-12T17:57:35Z</dcterms:modified>
</cp:coreProperties>
</file>